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57"/>
  </p:notesMasterIdLst>
  <p:handoutMasterIdLst>
    <p:handoutMasterId r:id="rId58"/>
  </p:handoutMasterIdLst>
  <p:sldIdLst>
    <p:sldId id="294" r:id="rId3"/>
    <p:sldId id="297" r:id="rId4"/>
    <p:sldId id="331" r:id="rId5"/>
    <p:sldId id="298" r:id="rId6"/>
    <p:sldId id="336" r:id="rId7"/>
    <p:sldId id="299" r:id="rId8"/>
    <p:sldId id="300" r:id="rId9"/>
    <p:sldId id="321" r:id="rId10"/>
    <p:sldId id="301" r:id="rId11"/>
    <p:sldId id="332" r:id="rId12"/>
    <p:sldId id="327" r:id="rId13"/>
    <p:sldId id="307" r:id="rId14"/>
    <p:sldId id="308" r:id="rId15"/>
    <p:sldId id="312" r:id="rId16"/>
    <p:sldId id="313" r:id="rId17"/>
    <p:sldId id="314" r:id="rId18"/>
    <p:sldId id="315" r:id="rId19"/>
    <p:sldId id="323" r:id="rId20"/>
    <p:sldId id="325" r:id="rId21"/>
    <p:sldId id="329" r:id="rId22"/>
    <p:sldId id="328" r:id="rId23"/>
    <p:sldId id="324" r:id="rId24"/>
    <p:sldId id="316" r:id="rId25"/>
    <p:sldId id="333" r:id="rId26"/>
    <p:sldId id="269" r:id="rId27"/>
    <p:sldId id="264" r:id="rId28"/>
    <p:sldId id="265" r:id="rId29"/>
    <p:sldId id="295" r:id="rId30"/>
    <p:sldId id="268" r:id="rId31"/>
    <p:sldId id="271" r:id="rId32"/>
    <p:sldId id="270" r:id="rId33"/>
    <p:sldId id="277" r:id="rId34"/>
    <p:sldId id="272" r:id="rId35"/>
    <p:sldId id="273" r:id="rId36"/>
    <p:sldId id="274" r:id="rId37"/>
    <p:sldId id="275" r:id="rId38"/>
    <p:sldId id="276" r:id="rId39"/>
    <p:sldId id="278" r:id="rId40"/>
    <p:sldId id="279" r:id="rId41"/>
    <p:sldId id="280" r:id="rId42"/>
    <p:sldId id="281" r:id="rId43"/>
    <p:sldId id="283" r:id="rId44"/>
    <p:sldId id="282" r:id="rId45"/>
    <p:sldId id="284" r:id="rId46"/>
    <p:sldId id="285" r:id="rId47"/>
    <p:sldId id="286" r:id="rId48"/>
    <p:sldId id="287" r:id="rId49"/>
    <p:sldId id="289" r:id="rId50"/>
    <p:sldId id="318" r:id="rId51"/>
    <p:sldId id="319" r:id="rId52"/>
    <p:sldId id="320" r:id="rId53"/>
    <p:sldId id="334" r:id="rId54"/>
    <p:sldId id="335" r:id="rId55"/>
    <p:sldId id="337" r:id="rId56"/>
  </p:sldIdLst>
  <p:sldSz cx="9144000" cy="6858000" type="screen4x3"/>
  <p:notesSz cx="6799263" cy="99298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guide id="3" orient="horz" pos="3128"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 initials="KS" lastIdx="1" clrIdx="0"/>
  <p:cmAuthor id="1" name="SKK" initials="SK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CD092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4260" autoAdjust="0"/>
  </p:normalViewPr>
  <p:slideViewPr>
    <p:cSldViewPr snapToGrid="0" snapToObjects="1">
      <p:cViewPr varScale="1">
        <p:scale>
          <a:sx n="71" d="100"/>
          <a:sy n="71" d="100"/>
        </p:scale>
        <p:origin x="156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91" d="100"/>
          <a:sy n="91" d="100"/>
        </p:scale>
        <p:origin x="-2112" y="2346"/>
      </p:cViewPr>
      <p:guideLst>
        <p:guide orient="horz" pos="3225"/>
        <p:guide pos="2237"/>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1"/>
            <a:ext cx="2946347" cy="496491"/>
          </a:xfrm>
          <a:prstGeom prst="rect">
            <a:avLst/>
          </a:prstGeom>
        </p:spPr>
        <p:txBody>
          <a:bodyPr vert="horz" lIns="91450" tIns="45725" rIns="91450" bIns="45725" rtlCol="0"/>
          <a:lstStyle>
            <a:lvl1pPr algn="l">
              <a:defRPr sz="1200"/>
            </a:lvl1pPr>
          </a:lstStyle>
          <a:p>
            <a:endParaRPr lang="de-DE" dirty="0">
              <a:latin typeface="Arial"/>
            </a:endParaRPr>
          </a:p>
        </p:txBody>
      </p:sp>
      <p:sp>
        <p:nvSpPr>
          <p:cNvPr id="3" name="Datumsplatzhalter 2"/>
          <p:cNvSpPr>
            <a:spLocks noGrp="1"/>
          </p:cNvSpPr>
          <p:nvPr>
            <p:ph type="dt" sz="quarter" idx="1"/>
          </p:nvPr>
        </p:nvSpPr>
        <p:spPr>
          <a:xfrm>
            <a:off x="3851344" y="1"/>
            <a:ext cx="2946347" cy="496491"/>
          </a:xfrm>
          <a:prstGeom prst="rect">
            <a:avLst/>
          </a:prstGeom>
        </p:spPr>
        <p:txBody>
          <a:bodyPr vert="horz" lIns="91450" tIns="45725" rIns="91450" bIns="45725" rtlCol="0"/>
          <a:lstStyle>
            <a:lvl1pPr algn="r">
              <a:defRPr sz="1200"/>
            </a:lvl1pPr>
          </a:lstStyle>
          <a:p>
            <a:fld id="{3A437AEE-3218-A341-B277-CE18528B1E47}" type="datetimeFigureOut">
              <a:rPr lang="de-DE" smtClean="0">
                <a:latin typeface="Arial"/>
              </a:rPr>
              <a:t>16.05.2022</a:t>
            </a:fld>
            <a:endParaRPr lang="de-DE" dirty="0">
              <a:latin typeface="Arial"/>
            </a:endParaRPr>
          </a:p>
        </p:txBody>
      </p:sp>
      <p:sp>
        <p:nvSpPr>
          <p:cNvPr id="4" name="Fußzeilenplatzhalter 3"/>
          <p:cNvSpPr>
            <a:spLocks noGrp="1"/>
          </p:cNvSpPr>
          <p:nvPr>
            <p:ph type="ftr" sz="quarter" idx="2"/>
          </p:nvPr>
        </p:nvSpPr>
        <p:spPr>
          <a:xfrm>
            <a:off x="2" y="9431600"/>
            <a:ext cx="2946347" cy="496491"/>
          </a:xfrm>
          <a:prstGeom prst="rect">
            <a:avLst/>
          </a:prstGeom>
        </p:spPr>
        <p:txBody>
          <a:bodyPr vert="horz" lIns="91450" tIns="45725" rIns="91450" bIns="45725" rtlCol="0" anchor="b"/>
          <a:lstStyle>
            <a:lvl1pPr algn="l">
              <a:defRPr sz="1200"/>
            </a:lvl1pPr>
          </a:lstStyle>
          <a:p>
            <a:endParaRPr lang="de-DE" dirty="0">
              <a:latin typeface="Arial"/>
            </a:endParaRPr>
          </a:p>
        </p:txBody>
      </p:sp>
      <p:sp>
        <p:nvSpPr>
          <p:cNvPr id="5" name="Foliennummernplatzhalter 4"/>
          <p:cNvSpPr>
            <a:spLocks noGrp="1"/>
          </p:cNvSpPr>
          <p:nvPr>
            <p:ph type="sldNum" sz="quarter" idx="3"/>
          </p:nvPr>
        </p:nvSpPr>
        <p:spPr>
          <a:xfrm>
            <a:off x="3851344" y="9431600"/>
            <a:ext cx="2946347" cy="496491"/>
          </a:xfrm>
          <a:prstGeom prst="rect">
            <a:avLst/>
          </a:prstGeom>
        </p:spPr>
        <p:txBody>
          <a:bodyPr vert="horz" lIns="91450" tIns="45725" rIns="91450" bIns="45725" rtlCol="0" anchor="b"/>
          <a:lstStyle>
            <a:lvl1pPr algn="r">
              <a:defRPr sz="1200"/>
            </a:lvl1pPr>
          </a:lstStyle>
          <a:p>
            <a:fld id="{6E797369-902A-984F-B1A2-E0B3A6DB1976}" type="slidenum">
              <a:rPr lang="de-DE" smtClean="0">
                <a:latin typeface="Arial"/>
              </a:rPr>
              <a:t>‹Nr.›</a:t>
            </a:fld>
            <a:endParaRPr lang="de-DE" dirty="0">
              <a:latin typeface="Arial"/>
            </a:endParaRPr>
          </a:p>
        </p:txBody>
      </p:sp>
    </p:spTree>
    <p:extLst>
      <p:ext uri="{BB962C8B-B14F-4D97-AF65-F5344CB8AC3E}">
        <p14:creationId xmlns:p14="http://schemas.microsoft.com/office/powerpoint/2010/main" val="2810229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1"/>
            <a:ext cx="2946347" cy="496491"/>
          </a:xfrm>
          <a:prstGeom prst="rect">
            <a:avLst/>
          </a:prstGeom>
        </p:spPr>
        <p:txBody>
          <a:bodyPr vert="horz" lIns="91450" tIns="45725" rIns="91450" bIns="45725" rtlCol="0"/>
          <a:lstStyle>
            <a:lvl1pPr algn="l">
              <a:defRPr sz="1200">
                <a:latin typeface="Arial"/>
              </a:defRPr>
            </a:lvl1pPr>
          </a:lstStyle>
          <a:p>
            <a:endParaRPr lang="de-DE" dirty="0"/>
          </a:p>
        </p:txBody>
      </p:sp>
      <p:sp>
        <p:nvSpPr>
          <p:cNvPr id="3" name="Datumsplatzhalter 2"/>
          <p:cNvSpPr>
            <a:spLocks noGrp="1"/>
          </p:cNvSpPr>
          <p:nvPr>
            <p:ph type="dt" idx="1"/>
          </p:nvPr>
        </p:nvSpPr>
        <p:spPr>
          <a:xfrm>
            <a:off x="3851344" y="1"/>
            <a:ext cx="2946347" cy="496491"/>
          </a:xfrm>
          <a:prstGeom prst="rect">
            <a:avLst/>
          </a:prstGeom>
        </p:spPr>
        <p:txBody>
          <a:bodyPr vert="horz" lIns="91450" tIns="45725" rIns="91450" bIns="45725" rtlCol="0"/>
          <a:lstStyle>
            <a:lvl1pPr algn="r">
              <a:defRPr sz="1200">
                <a:latin typeface="Arial"/>
              </a:defRPr>
            </a:lvl1pPr>
          </a:lstStyle>
          <a:p>
            <a:fld id="{C60A4D6F-78D2-1C41-8104-53B71F0BEF03}" type="datetimeFigureOut">
              <a:rPr lang="de-DE" smtClean="0"/>
              <a:pPr/>
              <a:t>16.05.2022</a:t>
            </a:fld>
            <a:endParaRPr lang="de-DE" dirty="0"/>
          </a:p>
        </p:txBody>
      </p:sp>
      <p:sp>
        <p:nvSpPr>
          <p:cNvPr id="4" name="Folienbildplatzhalt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50" tIns="45725" rIns="91450" bIns="45725" rtlCol="0" anchor="ctr"/>
          <a:lstStyle/>
          <a:p>
            <a:endParaRPr lang="de-DE" dirty="0"/>
          </a:p>
        </p:txBody>
      </p:sp>
      <p:sp>
        <p:nvSpPr>
          <p:cNvPr id="5" name="Notizenplatzhalter 4"/>
          <p:cNvSpPr>
            <a:spLocks noGrp="1"/>
          </p:cNvSpPr>
          <p:nvPr>
            <p:ph type="body" sz="quarter" idx="3"/>
          </p:nvPr>
        </p:nvSpPr>
        <p:spPr>
          <a:xfrm>
            <a:off x="679927" y="4716663"/>
            <a:ext cx="5439410" cy="4468416"/>
          </a:xfrm>
          <a:prstGeom prst="rect">
            <a:avLst/>
          </a:prstGeom>
        </p:spPr>
        <p:txBody>
          <a:bodyPr vert="horz" lIns="91450" tIns="45725" rIns="91450" bIns="45725"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2" y="9431600"/>
            <a:ext cx="2946347" cy="496491"/>
          </a:xfrm>
          <a:prstGeom prst="rect">
            <a:avLst/>
          </a:prstGeom>
        </p:spPr>
        <p:txBody>
          <a:bodyPr vert="horz" lIns="91450" tIns="45725" rIns="91450" bIns="45725" rtlCol="0" anchor="b"/>
          <a:lstStyle>
            <a:lvl1pPr algn="l">
              <a:defRPr sz="1200">
                <a:latin typeface="Arial"/>
              </a:defRPr>
            </a:lvl1pPr>
          </a:lstStyle>
          <a:p>
            <a:endParaRPr lang="de-DE" dirty="0"/>
          </a:p>
        </p:txBody>
      </p:sp>
      <p:sp>
        <p:nvSpPr>
          <p:cNvPr id="7" name="Foliennummernplatzhalter 6"/>
          <p:cNvSpPr>
            <a:spLocks noGrp="1"/>
          </p:cNvSpPr>
          <p:nvPr>
            <p:ph type="sldNum" sz="quarter" idx="5"/>
          </p:nvPr>
        </p:nvSpPr>
        <p:spPr>
          <a:xfrm>
            <a:off x="3851344" y="9431600"/>
            <a:ext cx="2946347" cy="496491"/>
          </a:xfrm>
          <a:prstGeom prst="rect">
            <a:avLst/>
          </a:prstGeom>
        </p:spPr>
        <p:txBody>
          <a:bodyPr vert="horz" lIns="91450" tIns="45725" rIns="91450" bIns="45725" rtlCol="0" anchor="b"/>
          <a:lstStyle>
            <a:lvl1pPr algn="r">
              <a:defRPr sz="1200">
                <a:latin typeface="Arial"/>
              </a:defRPr>
            </a:lvl1pPr>
          </a:lstStyle>
          <a:p>
            <a:fld id="{C8BD0D50-FEE9-FE47-8F65-35010AE9EAD8}" type="slidenum">
              <a:rPr lang="de-DE" smtClean="0"/>
              <a:pPr/>
              <a:t>‹Nr.›</a:t>
            </a:fld>
            <a:endParaRPr lang="de-DE" dirty="0"/>
          </a:p>
        </p:txBody>
      </p:sp>
    </p:spTree>
    <p:extLst>
      <p:ext uri="{BB962C8B-B14F-4D97-AF65-F5344CB8AC3E}">
        <p14:creationId xmlns:p14="http://schemas.microsoft.com/office/powerpoint/2010/main" val="12488051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defTabSz="457254">
              <a:buFont typeface="Arial" panose="020B0604020202020204" pitchFamily="34" charset="0"/>
              <a:buChar char="•"/>
              <a:defRPr/>
            </a:pPr>
            <a:r>
              <a:rPr lang="de-DE" dirty="0"/>
              <a:t>Begrüßung und Vorstellung</a:t>
            </a:r>
          </a:p>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a:t>
            </a:fld>
            <a:endParaRPr lang="de-DE" dirty="0"/>
          </a:p>
        </p:txBody>
      </p:sp>
    </p:spTree>
    <p:extLst>
      <p:ext uri="{BB962C8B-B14F-4D97-AF65-F5344CB8AC3E}">
        <p14:creationId xmlns:p14="http://schemas.microsoft.com/office/powerpoint/2010/main" val="2839848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10</a:t>
            </a:fld>
            <a:endParaRPr lang="de-DE" dirty="0"/>
          </a:p>
        </p:txBody>
      </p:sp>
    </p:spTree>
    <p:extLst>
      <p:ext uri="{BB962C8B-B14F-4D97-AF65-F5344CB8AC3E}">
        <p14:creationId xmlns:p14="http://schemas.microsoft.com/office/powerpoint/2010/main" val="352244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11</a:t>
            </a:fld>
            <a:endParaRPr lang="de-DE" dirty="0"/>
          </a:p>
        </p:txBody>
      </p:sp>
    </p:spTree>
    <p:extLst>
      <p:ext uri="{BB962C8B-B14F-4D97-AF65-F5344CB8AC3E}">
        <p14:creationId xmlns:p14="http://schemas.microsoft.com/office/powerpoint/2010/main" val="257039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12</a:t>
            </a:fld>
            <a:endParaRPr lang="de-DE" dirty="0"/>
          </a:p>
        </p:txBody>
      </p:sp>
    </p:spTree>
    <p:extLst>
      <p:ext uri="{BB962C8B-B14F-4D97-AF65-F5344CB8AC3E}">
        <p14:creationId xmlns:p14="http://schemas.microsoft.com/office/powerpoint/2010/main" val="260903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291">
              <a:defRPr/>
            </a:pPr>
            <a:endParaRPr lang="de-DE" dirty="0">
              <a:effectLst/>
              <a:latin typeface="Arial"/>
            </a:endParaRPr>
          </a:p>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13</a:t>
            </a:fld>
            <a:endParaRPr lang="de-DE" dirty="0"/>
          </a:p>
        </p:txBody>
      </p:sp>
    </p:spTree>
    <p:extLst>
      <p:ext uri="{BB962C8B-B14F-4D97-AF65-F5344CB8AC3E}">
        <p14:creationId xmlns:p14="http://schemas.microsoft.com/office/powerpoint/2010/main" val="106556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14</a:t>
            </a:fld>
            <a:endParaRPr lang="de-DE" dirty="0"/>
          </a:p>
        </p:txBody>
      </p:sp>
    </p:spTree>
    <p:extLst>
      <p:ext uri="{BB962C8B-B14F-4D97-AF65-F5344CB8AC3E}">
        <p14:creationId xmlns:p14="http://schemas.microsoft.com/office/powerpoint/2010/main" val="59135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15</a:t>
            </a:fld>
            <a:endParaRPr lang="de-DE" dirty="0"/>
          </a:p>
        </p:txBody>
      </p:sp>
    </p:spTree>
    <p:extLst>
      <p:ext uri="{BB962C8B-B14F-4D97-AF65-F5344CB8AC3E}">
        <p14:creationId xmlns:p14="http://schemas.microsoft.com/office/powerpoint/2010/main" val="9119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16</a:t>
            </a:fld>
            <a:endParaRPr lang="de-DE" dirty="0"/>
          </a:p>
        </p:txBody>
      </p:sp>
    </p:spTree>
    <p:extLst>
      <p:ext uri="{BB962C8B-B14F-4D97-AF65-F5344CB8AC3E}">
        <p14:creationId xmlns:p14="http://schemas.microsoft.com/office/powerpoint/2010/main" val="2343289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17</a:t>
            </a:fld>
            <a:endParaRPr lang="de-DE" dirty="0"/>
          </a:p>
        </p:txBody>
      </p:sp>
    </p:spTree>
    <p:extLst>
      <p:ext uri="{BB962C8B-B14F-4D97-AF65-F5344CB8AC3E}">
        <p14:creationId xmlns:p14="http://schemas.microsoft.com/office/powerpoint/2010/main" val="377758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18</a:t>
            </a:fld>
            <a:endParaRPr lang="de-DE" dirty="0"/>
          </a:p>
        </p:txBody>
      </p:sp>
    </p:spTree>
    <p:extLst>
      <p:ext uri="{BB962C8B-B14F-4D97-AF65-F5344CB8AC3E}">
        <p14:creationId xmlns:p14="http://schemas.microsoft.com/office/powerpoint/2010/main" val="1814015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19</a:t>
            </a:fld>
            <a:endParaRPr lang="de-DE" dirty="0"/>
          </a:p>
        </p:txBody>
      </p:sp>
    </p:spTree>
    <p:extLst>
      <p:ext uri="{BB962C8B-B14F-4D97-AF65-F5344CB8AC3E}">
        <p14:creationId xmlns:p14="http://schemas.microsoft.com/office/powerpoint/2010/main" val="87140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291">
              <a:defRPr/>
            </a:pPr>
            <a:r>
              <a:rPr lang="de-DE" dirty="0"/>
              <a:t>120 ECTS nach 4.</a:t>
            </a:r>
            <a:r>
              <a:rPr lang="de-DE" baseline="0" dirty="0"/>
              <a:t> Semester laut Studienverlaufsplan </a:t>
            </a:r>
            <a:endParaRPr lang="en-US" dirty="0"/>
          </a:p>
          <a:p>
            <a:endParaRPr lang="en-US" dirty="0"/>
          </a:p>
          <a:p>
            <a:r>
              <a:rPr lang="en-US" dirty="0"/>
              <a:t>3 ECTS </a:t>
            </a:r>
            <a:r>
              <a:rPr lang="en-US" dirty="0" err="1"/>
              <a:t>nicht</a:t>
            </a:r>
            <a:r>
              <a:rPr lang="en-US" dirty="0"/>
              <a:t> </a:t>
            </a:r>
            <a:r>
              <a:rPr lang="en-US" dirty="0" err="1"/>
              <a:t>sichtbar</a:t>
            </a:r>
            <a:r>
              <a:rPr lang="en-US" baseline="0" dirty="0"/>
              <a:t> </a:t>
            </a:r>
            <a:r>
              <a:rPr lang="en-US" baseline="0" dirty="0" err="1"/>
              <a:t>im</a:t>
            </a:r>
            <a:r>
              <a:rPr lang="en-US" baseline="0" dirty="0"/>
              <a:t> </a:t>
            </a:r>
            <a:r>
              <a:rPr lang="en-US" baseline="0" dirty="0" err="1"/>
              <a:t>Notenauszug</a:t>
            </a:r>
            <a:r>
              <a:rPr lang="en-US" baseline="0" dirty="0"/>
              <a:t>. </a:t>
            </a:r>
            <a:r>
              <a:rPr lang="en-US" baseline="0" dirty="0" err="1"/>
              <a:t>Ist</a:t>
            </a:r>
            <a:r>
              <a:rPr lang="en-US" baseline="0" dirty="0"/>
              <a:t> </a:t>
            </a:r>
            <a:r>
              <a:rPr lang="en-US" baseline="0" dirty="0" err="1"/>
              <a:t>ein</a:t>
            </a:r>
            <a:r>
              <a:rPr lang="en-US" baseline="0" dirty="0"/>
              <a:t> “</a:t>
            </a:r>
            <a:r>
              <a:rPr lang="en-US" baseline="0" dirty="0" err="1"/>
              <a:t>Platzhalter</a:t>
            </a:r>
            <a:r>
              <a:rPr lang="en-US" baseline="0" dirty="0"/>
              <a:t>” und </a:t>
            </a:r>
            <a:r>
              <a:rPr lang="en-US" baseline="0" dirty="0" err="1"/>
              <a:t>wird</a:t>
            </a:r>
            <a:r>
              <a:rPr lang="en-US" baseline="0" dirty="0"/>
              <a:t> </a:t>
            </a:r>
            <a:r>
              <a:rPr lang="en-US" baseline="0" dirty="0" err="1"/>
              <a:t>zu</a:t>
            </a:r>
            <a:r>
              <a:rPr lang="en-US" baseline="0" dirty="0"/>
              <a:t> den 12 ECTS der </a:t>
            </a:r>
            <a:r>
              <a:rPr lang="en-US" baseline="0" dirty="0" err="1"/>
              <a:t>Bachelorarbeit</a:t>
            </a:r>
            <a:r>
              <a:rPr lang="en-US" baseline="0" dirty="0"/>
              <a:t> </a:t>
            </a:r>
            <a:r>
              <a:rPr lang="en-US" baseline="0" dirty="0" err="1"/>
              <a:t>gezählt</a:t>
            </a:r>
            <a:r>
              <a:rPr lang="en-US" baseline="0" dirty="0"/>
              <a:t>, </a:t>
            </a:r>
            <a:r>
              <a:rPr lang="en-US" baseline="0" dirty="0" err="1"/>
              <a:t>nach</a:t>
            </a:r>
            <a:r>
              <a:rPr lang="en-US" baseline="0" dirty="0"/>
              <a:t> </a:t>
            </a:r>
            <a:r>
              <a:rPr lang="en-US" baseline="0" dirty="0" err="1"/>
              <a:t>Abgabe</a:t>
            </a:r>
            <a:r>
              <a:rPr lang="en-US" baseline="0" dirty="0"/>
              <a:t> </a:t>
            </a:r>
            <a:r>
              <a:rPr lang="en-US" baseline="0" dirty="0" err="1"/>
              <a:t>werden</a:t>
            </a:r>
            <a:r>
              <a:rPr lang="en-US" baseline="0" dirty="0"/>
              <a:t> also 15 ECTS </a:t>
            </a:r>
            <a:r>
              <a:rPr lang="en-US" baseline="0" dirty="0" err="1"/>
              <a:t>eingetragen</a:t>
            </a:r>
            <a:r>
              <a:rPr lang="en-US" baseline="0" dirty="0"/>
              <a:t> </a:t>
            </a:r>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a:t>
            </a:fld>
            <a:endParaRPr lang="de-DE" dirty="0"/>
          </a:p>
        </p:txBody>
      </p:sp>
    </p:spTree>
    <p:extLst>
      <p:ext uri="{BB962C8B-B14F-4D97-AF65-F5344CB8AC3E}">
        <p14:creationId xmlns:p14="http://schemas.microsoft.com/office/powerpoint/2010/main" val="14880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20</a:t>
            </a:fld>
            <a:endParaRPr lang="de-DE" dirty="0"/>
          </a:p>
        </p:txBody>
      </p:sp>
    </p:spTree>
    <p:extLst>
      <p:ext uri="{BB962C8B-B14F-4D97-AF65-F5344CB8AC3E}">
        <p14:creationId xmlns:p14="http://schemas.microsoft.com/office/powerpoint/2010/main" val="1187741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291">
              <a:defRPr/>
            </a:pPr>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21</a:t>
            </a:fld>
            <a:endParaRPr lang="de-DE" dirty="0"/>
          </a:p>
        </p:txBody>
      </p:sp>
    </p:spTree>
    <p:extLst>
      <p:ext uri="{BB962C8B-B14F-4D97-AF65-F5344CB8AC3E}">
        <p14:creationId xmlns:p14="http://schemas.microsoft.com/office/powerpoint/2010/main" val="418785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22</a:t>
            </a:fld>
            <a:endParaRPr lang="de-DE" dirty="0"/>
          </a:p>
        </p:txBody>
      </p:sp>
    </p:spTree>
    <p:extLst>
      <p:ext uri="{BB962C8B-B14F-4D97-AF65-F5344CB8AC3E}">
        <p14:creationId xmlns:p14="http://schemas.microsoft.com/office/powerpoint/2010/main" val="1026750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23</a:t>
            </a:fld>
            <a:endParaRPr lang="de-DE" dirty="0"/>
          </a:p>
        </p:txBody>
      </p:sp>
    </p:spTree>
    <p:extLst>
      <p:ext uri="{BB962C8B-B14F-4D97-AF65-F5344CB8AC3E}">
        <p14:creationId xmlns:p14="http://schemas.microsoft.com/office/powerpoint/2010/main" val="2089475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C8BD0D50-FEE9-FE47-8F65-35010AE9EAD8}" type="slidenum">
              <a:rPr lang="de-DE" smtClean="0"/>
              <a:pPr/>
              <a:t>24</a:t>
            </a:fld>
            <a:endParaRPr lang="de-DE" dirty="0"/>
          </a:p>
        </p:txBody>
      </p:sp>
    </p:spTree>
    <p:extLst>
      <p:ext uri="{BB962C8B-B14F-4D97-AF65-F5344CB8AC3E}">
        <p14:creationId xmlns:p14="http://schemas.microsoft.com/office/powerpoint/2010/main" val="3566415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Gilt für alle schriftlichen Arbeiten im FB 1</a:t>
            </a:r>
          </a:p>
          <a:p>
            <a:pPr marL="171470" indent="-171470">
              <a:buFont typeface="Arial" panose="020B0604020202020204" pitchFamily="34" charset="0"/>
              <a:buChar char="•"/>
            </a:pPr>
            <a:r>
              <a:rPr lang="de-DE" dirty="0"/>
              <a:t>Kleinster gemeinsamer Nenner aller Professoren des FB 1</a:t>
            </a:r>
          </a:p>
          <a:p>
            <a:pPr marL="171470" indent="-171470">
              <a:buFont typeface="Arial" panose="020B0604020202020204" pitchFamily="34" charset="0"/>
              <a:buChar char="•"/>
            </a:pPr>
            <a:r>
              <a:rPr lang="de-DE" b="1" dirty="0"/>
              <a:t>Weitergehende Fragen direkt mit dem Betreuer </a:t>
            </a:r>
            <a:r>
              <a:rPr lang="de-DE" b="1" dirty="0" smtClean="0"/>
              <a:t>abklären</a:t>
            </a:r>
            <a:endParaRPr lang="de-DE" b="1"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25</a:t>
            </a:fld>
            <a:endParaRPr lang="de-DE" dirty="0"/>
          </a:p>
        </p:txBody>
      </p:sp>
    </p:spTree>
    <p:extLst>
      <p:ext uri="{BB962C8B-B14F-4D97-AF65-F5344CB8AC3E}">
        <p14:creationId xmlns:p14="http://schemas.microsoft.com/office/powerpoint/2010/main" val="3293059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26</a:t>
            </a:fld>
            <a:endParaRPr lang="de-DE" dirty="0"/>
          </a:p>
        </p:txBody>
      </p:sp>
    </p:spTree>
    <p:extLst>
      <p:ext uri="{BB962C8B-B14F-4D97-AF65-F5344CB8AC3E}">
        <p14:creationId xmlns:p14="http://schemas.microsoft.com/office/powerpoint/2010/main" val="3620895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926" y="4716663"/>
            <a:ext cx="5831888" cy="4837756"/>
          </a:xfrm>
        </p:spPr>
        <p:txBody>
          <a:bodyPr/>
          <a:lstStyle/>
          <a:p>
            <a:pPr marL="171470" indent="-171470">
              <a:buFont typeface="Arial" panose="020B0604020202020204" pitchFamily="34" charset="0"/>
              <a:buChar char="•"/>
            </a:pPr>
            <a:r>
              <a:rPr lang="de-DE" sz="1100" b="1" dirty="0"/>
              <a:t>Spätester</a:t>
            </a:r>
            <a:r>
              <a:rPr lang="de-DE" sz="1100" dirty="0"/>
              <a:t> Termin der BA-Anmeldung: </a:t>
            </a:r>
            <a:r>
              <a:rPr lang="de-DE" sz="1100" b="1" dirty="0"/>
              <a:t>CMI: 6 </a:t>
            </a:r>
            <a:r>
              <a:rPr lang="de-DE" sz="1100" dirty="0"/>
              <a:t>Wochen nach bestandener letzter Modulprüfung, </a:t>
            </a:r>
            <a:r>
              <a:rPr lang="de-DE" sz="1100" b="1" dirty="0"/>
              <a:t>BCO: 2 Semester</a:t>
            </a:r>
            <a:r>
              <a:rPr lang="de-DE" sz="1100" dirty="0"/>
              <a:t> nach letzter bestandener Modulprüfung – ACHTUNG ! Hier zählt Praxisphase mit); § 18 APO</a:t>
            </a:r>
          </a:p>
          <a:p>
            <a:pPr marL="171470" indent="-171470">
              <a:buFont typeface="Arial" panose="020B0604020202020204" pitchFamily="34" charset="0"/>
              <a:buChar char="•"/>
            </a:pPr>
            <a:r>
              <a:rPr lang="de-DE" dirty="0"/>
              <a:t>Auf Antrag des Prüflings kann der Prüfungsausschuss bei Vorliegen eines wichtigen, nicht durch den Prüfling zu vertretenden Grundes die Bearbeitungszeit um maximal 6 Wochen (Bachelorarbeit) beziehungsweise 2 Monate (Masterarbeit) verlängern. Ein wichtiger Grund liegt in der Regel bei einer Erkrankung vor, die unverzüglich anzuzeigen und nach Maßgabe des § 20 Abs. 1 durch ein Attest zu belegen ist. Handelt es sich bei der Abschlussarbeit um eine praktische oder eine empirische Arbeit, so kann der Prüfungsausschuss die Bearbeitungszeit auf begründeten Antrag über die in Satz zwei genannten Verlängerungsfristen hinaus verlängern, aber maximal verdoppeln.</a:t>
            </a:r>
          </a:p>
          <a:p>
            <a:endParaRPr lang="de-DE" sz="1100" dirty="0"/>
          </a:p>
          <a:p>
            <a:r>
              <a:rPr lang="de-DE" sz="1100" dirty="0"/>
              <a:t>Kein Freiversuch</a:t>
            </a:r>
          </a:p>
          <a:p>
            <a:pPr marL="228627" indent="-228627">
              <a:buFont typeface="+mj-lt"/>
              <a:buAutoNum type="arabicPeriod"/>
            </a:pPr>
            <a:endParaRPr lang="de-DE" sz="1100" dirty="0"/>
          </a:p>
          <a:p>
            <a:endParaRPr lang="de-DE" sz="1100"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27</a:t>
            </a:fld>
            <a:endParaRPr lang="de-DE" dirty="0"/>
          </a:p>
        </p:txBody>
      </p:sp>
    </p:spTree>
    <p:extLst>
      <p:ext uri="{BB962C8B-B14F-4D97-AF65-F5344CB8AC3E}">
        <p14:creationId xmlns:p14="http://schemas.microsoft.com/office/powerpoint/2010/main" val="2660004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28</a:t>
            </a:fld>
            <a:endParaRPr lang="de-DE" dirty="0"/>
          </a:p>
        </p:txBody>
      </p:sp>
    </p:spTree>
    <p:extLst>
      <p:ext uri="{BB962C8B-B14F-4D97-AF65-F5344CB8AC3E}">
        <p14:creationId xmlns:p14="http://schemas.microsoft.com/office/powerpoint/2010/main" val="2248712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Bevor mit dem Schreiben begonnen wird, unbedingt erst die Seiten formatieren</a:t>
            </a:r>
          </a:p>
          <a:p>
            <a:endParaRPr lang="de-DE" dirty="0"/>
          </a:p>
          <a:p>
            <a:r>
              <a:rPr lang="de-DE" b="1" dirty="0"/>
              <a:t>TIPP:</a:t>
            </a:r>
            <a:r>
              <a:rPr lang="de-DE" dirty="0"/>
              <a:t> </a:t>
            </a:r>
            <a:r>
              <a:rPr lang="de-DE" dirty="0" smtClean="0"/>
              <a:t>Blocksatz </a:t>
            </a:r>
            <a:r>
              <a:rPr lang="de-DE" dirty="0"/>
              <a:t>(Silbentrennung beachten)</a:t>
            </a:r>
          </a:p>
        </p:txBody>
      </p:sp>
      <p:sp>
        <p:nvSpPr>
          <p:cNvPr id="4" name="Foliennummernplatzhalter 3"/>
          <p:cNvSpPr>
            <a:spLocks noGrp="1"/>
          </p:cNvSpPr>
          <p:nvPr>
            <p:ph type="sldNum" sz="quarter" idx="10"/>
          </p:nvPr>
        </p:nvSpPr>
        <p:spPr/>
        <p:txBody>
          <a:bodyPr/>
          <a:lstStyle/>
          <a:p>
            <a:fld id="{C8BD0D50-FEE9-FE47-8F65-35010AE9EAD8}" type="slidenum">
              <a:rPr lang="de-DE" smtClean="0"/>
              <a:pPr/>
              <a:t>29</a:t>
            </a:fld>
            <a:endParaRPr lang="de-DE" dirty="0"/>
          </a:p>
        </p:txBody>
      </p:sp>
    </p:spTree>
    <p:extLst>
      <p:ext uri="{BB962C8B-B14F-4D97-AF65-F5344CB8AC3E}">
        <p14:creationId xmlns:p14="http://schemas.microsoft.com/office/powerpoint/2010/main" val="231826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C8BD0D50-FEE9-FE47-8F65-35010AE9EAD8}" type="slidenum">
              <a:rPr lang="de-DE" smtClean="0"/>
              <a:pPr/>
              <a:t>3</a:t>
            </a:fld>
            <a:endParaRPr lang="de-DE" dirty="0"/>
          </a:p>
        </p:txBody>
      </p:sp>
    </p:spTree>
    <p:extLst>
      <p:ext uri="{BB962C8B-B14F-4D97-AF65-F5344CB8AC3E}">
        <p14:creationId xmlns:p14="http://schemas.microsoft.com/office/powerpoint/2010/main" val="1194247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Sperrvermerk: wenn nicht gewünscht, dass die Arbeit Dritten zugänglich ist (nach Titelblatt</a:t>
            </a:r>
            <a:r>
              <a:rPr lang="de-DE" b="1" dirty="0" smtClean="0"/>
              <a:t>)</a:t>
            </a:r>
            <a:endParaRPr lang="de-DE" b="1"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30</a:t>
            </a:fld>
            <a:endParaRPr lang="de-DE" dirty="0"/>
          </a:p>
        </p:txBody>
      </p:sp>
    </p:spTree>
    <p:extLst>
      <p:ext uri="{BB962C8B-B14F-4D97-AF65-F5344CB8AC3E}">
        <p14:creationId xmlns:p14="http://schemas.microsoft.com/office/powerpoint/2010/main" val="1485932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31</a:t>
            </a:fld>
            <a:endParaRPr lang="de-DE" dirty="0"/>
          </a:p>
        </p:txBody>
      </p:sp>
    </p:spTree>
    <p:extLst>
      <p:ext uri="{BB962C8B-B14F-4D97-AF65-F5344CB8AC3E}">
        <p14:creationId xmlns:p14="http://schemas.microsoft.com/office/powerpoint/2010/main" val="3911293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32</a:t>
            </a:fld>
            <a:endParaRPr lang="de-DE" dirty="0"/>
          </a:p>
        </p:txBody>
      </p:sp>
    </p:spTree>
    <p:extLst>
      <p:ext uri="{BB962C8B-B14F-4D97-AF65-F5344CB8AC3E}">
        <p14:creationId xmlns:p14="http://schemas.microsoft.com/office/powerpoint/2010/main" val="3503532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33</a:t>
            </a:fld>
            <a:endParaRPr lang="de-DE" dirty="0"/>
          </a:p>
        </p:txBody>
      </p:sp>
    </p:spTree>
    <p:extLst>
      <p:ext uri="{BB962C8B-B14F-4D97-AF65-F5344CB8AC3E}">
        <p14:creationId xmlns:p14="http://schemas.microsoft.com/office/powerpoint/2010/main" val="2897207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Tabellen und Abbildungen sind eine optische Ergänzung, aber auch Bestandteil des Textes</a:t>
            </a:r>
          </a:p>
          <a:p>
            <a:endParaRPr lang="de-DE" dirty="0"/>
          </a:p>
          <a:p>
            <a:r>
              <a:rPr lang="de-DE" dirty="0"/>
              <a:t>Zwei Dinge beachten:</a:t>
            </a:r>
          </a:p>
          <a:p>
            <a:pPr marL="171470" indent="-171470">
              <a:buFont typeface="Arial" panose="020B0604020202020204" pitchFamily="34" charset="0"/>
              <a:buChar char="•"/>
            </a:pPr>
            <a:r>
              <a:rPr lang="de-DE" dirty="0"/>
              <a:t>Sollen allein verständlich sein</a:t>
            </a:r>
          </a:p>
          <a:p>
            <a:pPr marL="171470" indent="-171470">
              <a:buFont typeface="Arial" panose="020B0604020202020204" pitchFamily="34" charset="0"/>
              <a:buChar char="•"/>
            </a:pPr>
            <a:r>
              <a:rPr lang="de-DE" dirty="0"/>
              <a:t>Sollen im Text erläutert werden</a:t>
            </a:r>
          </a:p>
          <a:p>
            <a:pPr marL="171470" indent="-171470">
              <a:buFont typeface="Arial" panose="020B0604020202020204" pitchFamily="34" charset="0"/>
              <a:buChar char="•"/>
            </a:pPr>
            <a:endParaRPr lang="de-DE" dirty="0"/>
          </a:p>
          <a:p>
            <a:pPr marL="171470" indent="-171470">
              <a:buFont typeface="Wingdings" panose="05000000000000000000" pitchFamily="2" charset="2"/>
              <a:buChar char="ü"/>
            </a:pPr>
            <a:r>
              <a:rPr lang="de-DE" dirty="0"/>
              <a:t>Umfangreicheres Material (Fragebögen, größere tabellarische und graphische Darstellungen, Gesetztestexte) gehören in den Anhang.</a:t>
            </a:r>
          </a:p>
          <a:p>
            <a:pPr marL="171470" indent="-171470">
              <a:buFont typeface="Wingdings" panose="05000000000000000000" pitchFamily="2" charset="2"/>
              <a:buChar char="ü"/>
            </a:pPr>
            <a:r>
              <a:rPr lang="de-DE" dirty="0"/>
              <a:t>Abbildungs- und Tabellenverzeichnis ebenfalls mit </a:t>
            </a:r>
            <a:r>
              <a:rPr lang="de-DE" i="1" dirty="0"/>
              <a:t>WORD </a:t>
            </a:r>
            <a:r>
              <a:rPr lang="de-DE" dirty="0"/>
              <a:t>erstellen (Unterschriften formatieren)</a:t>
            </a:r>
          </a:p>
        </p:txBody>
      </p:sp>
      <p:sp>
        <p:nvSpPr>
          <p:cNvPr id="4" name="Foliennummernplatzhalter 3"/>
          <p:cNvSpPr>
            <a:spLocks noGrp="1"/>
          </p:cNvSpPr>
          <p:nvPr>
            <p:ph type="sldNum" sz="quarter" idx="10"/>
          </p:nvPr>
        </p:nvSpPr>
        <p:spPr/>
        <p:txBody>
          <a:bodyPr/>
          <a:lstStyle/>
          <a:p>
            <a:fld id="{C8BD0D50-FEE9-FE47-8F65-35010AE9EAD8}" type="slidenum">
              <a:rPr lang="de-DE" smtClean="0"/>
              <a:pPr/>
              <a:t>34</a:t>
            </a:fld>
            <a:endParaRPr lang="de-DE" dirty="0"/>
          </a:p>
        </p:txBody>
      </p:sp>
    </p:spTree>
    <p:extLst>
      <p:ext uri="{BB962C8B-B14F-4D97-AF65-F5344CB8AC3E}">
        <p14:creationId xmlns:p14="http://schemas.microsoft.com/office/powerpoint/2010/main" val="3058653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35</a:t>
            </a:fld>
            <a:endParaRPr lang="de-DE" dirty="0"/>
          </a:p>
        </p:txBody>
      </p:sp>
    </p:spTree>
    <p:extLst>
      <p:ext uri="{BB962C8B-B14F-4D97-AF65-F5344CB8AC3E}">
        <p14:creationId xmlns:p14="http://schemas.microsoft.com/office/powerpoint/2010/main" val="2482919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Abbildungen können kapitelweise durchnummeriert </a:t>
            </a:r>
            <a:r>
              <a:rPr lang="de-DE" dirty="0" smtClean="0"/>
              <a:t>werden</a:t>
            </a:r>
          </a:p>
          <a:p>
            <a:endParaRPr lang="de-DE" dirty="0" smtClean="0"/>
          </a:p>
          <a:p>
            <a:r>
              <a:rPr lang="de-DE" dirty="0" smtClean="0"/>
              <a:t>Bei zahlreichen Abbildungen und zahlreichen</a:t>
            </a:r>
            <a:r>
              <a:rPr lang="de-DE" baseline="0" dirty="0" smtClean="0"/>
              <a:t> Tabellen sind die Verzeichnisse zu trennen </a:t>
            </a: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36</a:t>
            </a:fld>
            <a:endParaRPr lang="de-DE" dirty="0"/>
          </a:p>
        </p:txBody>
      </p:sp>
    </p:spTree>
    <p:extLst>
      <p:ext uri="{BB962C8B-B14F-4D97-AF65-F5344CB8AC3E}">
        <p14:creationId xmlns:p14="http://schemas.microsoft.com/office/powerpoint/2010/main" val="810679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Alphabetisch ordnen !</a:t>
            </a:r>
          </a:p>
          <a:p>
            <a:pPr marL="171470" indent="-171470">
              <a:buFont typeface="Arial" panose="020B0604020202020204" pitchFamily="34" charset="0"/>
              <a:buChar char="•"/>
            </a:pPr>
            <a:r>
              <a:rPr lang="de-DE" dirty="0"/>
              <a:t>Nur geläufige Abkürzungen dürfen aufgenommen werden, keine Abkürzungen aus Bequemlichkeit</a:t>
            </a:r>
          </a:p>
          <a:p>
            <a:pPr marL="171470" indent="-17147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37</a:t>
            </a:fld>
            <a:endParaRPr lang="de-DE" dirty="0"/>
          </a:p>
        </p:txBody>
      </p:sp>
    </p:spTree>
    <p:extLst>
      <p:ext uri="{BB962C8B-B14F-4D97-AF65-F5344CB8AC3E}">
        <p14:creationId xmlns:p14="http://schemas.microsoft.com/office/powerpoint/2010/main" val="216451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38</a:t>
            </a:fld>
            <a:endParaRPr lang="de-DE" dirty="0"/>
          </a:p>
        </p:txBody>
      </p:sp>
    </p:spTree>
    <p:extLst>
      <p:ext uri="{BB962C8B-B14F-4D97-AF65-F5344CB8AC3E}">
        <p14:creationId xmlns:p14="http://schemas.microsoft.com/office/powerpoint/2010/main" val="1285879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smtClean="0"/>
              <a:t>Durch Zitate</a:t>
            </a:r>
            <a:r>
              <a:rPr lang="de-DE" baseline="0" dirty="0" smtClean="0"/>
              <a:t> wird im Text auf fremde Gedanken hingewiesen – dies ist durch eine genaue Quellenangabe kenntlich zumachen </a:t>
            </a:r>
            <a:endParaRPr lang="de-DE" dirty="0" smtClean="0"/>
          </a:p>
          <a:p>
            <a:pPr marL="171470" indent="-171470">
              <a:buFont typeface="Arial" panose="020B0604020202020204" pitchFamily="34" charset="0"/>
              <a:buChar char="•"/>
            </a:pPr>
            <a:r>
              <a:rPr lang="de-DE" dirty="0" smtClean="0"/>
              <a:t>Wichtig:</a:t>
            </a:r>
            <a:r>
              <a:rPr lang="de-DE" baseline="0" dirty="0" smtClean="0"/>
              <a:t> Formelle Anforderungen des Fachbereichs und des Betreuers/Dozenten </a:t>
            </a:r>
            <a:endParaRPr lang="de-DE" dirty="0"/>
          </a:p>
          <a:p>
            <a:endParaRPr lang="de-DE" dirty="0"/>
          </a:p>
          <a:p>
            <a:r>
              <a:rPr lang="de-DE" u="sng" dirty="0"/>
              <a:t>Für jedes Zitat gelten 3 Regeln:</a:t>
            </a:r>
          </a:p>
          <a:p>
            <a:pPr marL="228627" indent="-228627">
              <a:buFont typeface="+mj-lt"/>
              <a:buAutoNum type="arabicPeriod"/>
            </a:pPr>
            <a:r>
              <a:rPr lang="de-DE" dirty="0"/>
              <a:t>Das Zitat ist aus der </a:t>
            </a:r>
            <a:r>
              <a:rPr lang="de-DE" b="1" dirty="0"/>
              <a:t>Primärquelle</a:t>
            </a:r>
            <a:r>
              <a:rPr lang="de-DE" dirty="0"/>
              <a:t> zu entnehmen.</a:t>
            </a:r>
          </a:p>
          <a:p>
            <a:pPr marL="228627" indent="-228627">
              <a:buFont typeface="+mj-lt"/>
              <a:buAutoNum type="arabicPeriod"/>
            </a:pPr>
            <a:r>
              <a:rPr lang="de-DE" dirty="0"/>
              <a:t>Das Zitat sollte das und nur das enthalten, was der zitierte Verfasser mit dem wörtlichen oder sinngemäßen Zitat belegen möchte.</a:t>
            </a:r>
          </a:p>
          <a:p>
            <a:pPr marL="228627" indent="-228627">
              <a:buFont typeface="+mj-lt"/>
              <a:buAutoNum type="arabicPeriod"/>
            </a:pPr>
            <a:r>
              <a:rPr lang="de-DE" dirty="0"/>
              <a:t>Die Quellenangaben sind ausreichend und eindeutig anzuführen, um die Quelle und die angesprochene Stelle leicht wieder zu finden.</a:t>
            </a:r>
          </a:p>
          <a:p>
            <a:pPr marL="228627" indent="-228627">
              <a:buFont typeface="+mj-lt"/>
              <a:buAutoNum type="arabicPeriod"/>
            </a:pPr>
            <a:endParaRPr lang="de-DE" dirty="0"/>
          </a:p>
          <a:p>
            <a:r>
              <a:rPr lang="de-DE" dirty="0"/>
              <a:t>Ein wörtliches Zitat sollte nicht mehr als 2-3 Sätze umfassen.</a:t>
            </a:r>
          </a:p>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39</a:t>
            </a:fld>
            <a:endParaRPr lang="de-DE" dirty="0"/>
          </a:p>
        </p:txBody>
      </p:sp>
      <p:sp>
        <p:nvSpPr>
          <p:cNvPr id="5" name="Pfeil nach rechts 4"/>
          <p:cNvSpPr/>
          <p:nvPr/>
        </p:nvSpPr>
        <p:spPr>
          <a:xfrm>
            <a:off x="823206" y="5923644"/>
            <a:ext cx="362106" cy="296753"/>
          </a:xfrm>
          <a:prstGeom prst="rightArrow">
            <a:avLst/>
          </a:prstGeom>
        </p:spPr>
        <p:style>
          <a:lnRef idx="1">
            <a:schemeClr val="accent1"/>
          </a:lnRef>
          <a:fillRef idx="3">
            <a:schemeClr val="accent1"/>
          </a:fillRef>
          <a:effectRef idx="2">
            <a:schemeClr val="accent1"/>
          </a:effectRef>
          <a:fontRef idx="minor">
            <a:schemeClr val="lt1"/>
          </a:fontRef>
        </p:style>
        <p:txBody>
          <a:bodyPr lIns="91450" tIns="45725" rIns="91450" bIns="45725" rtlCol="0" anchor="ctr"/>
          <a:lstStyle/>
          <a:p>
            <a:pPr algn="ctr"/>
            <a:endParaRPr lang="de-DE"/>
          </a:p>
        </p:txBody>
      </p:sp>
    </p:spTree>
    <p:extLst>
      <p:ext uri="{BB962C8B-B14F-4D97-AF65-F5344CB8AC3E}">
        <p14:creationId xmlns:p14="http://schemas.microsoft.com/office/powerpoint/2010/main" val="205951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a:t>
            </a:fld>
            <a:endParaRPr lang="de-DE" dirty="0"/>
          </a:p>
        </p:txBody>
      </p:sp>
    </p:spTree>
    <p:extLst>
      <p:ext uri="{BB962C8B-B14F-4D97-AF65-F5344CB8AC3E}">
        <p14:creationId xmlns:p14="http://schemas.microsoft.com/office/powerpoint/2010/main" val="1194247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Indirekte Zitate sind eine </a:t>
            </a:r>
            <a:r>
              <a:rPr lang="de-DE" b="1" dirty="0"/>
              <a:t>nicht</a:t>
            </a:r>
            <a:r>
              <a:rPr lang="de-DE" dirty="0"/>
              <a:t> wörtliche Wiedergabe eines Textteils</a:t>
            </a:r>
          </a:p>
          <a:p>
            <a:pPr marL="171470" indent="-171470">
              <a:buFont typeface="Arial" panose="020B0604020202020204" pitchFamily="34" charset="0"/>
              <a:buChar char="•"/>
            </a:pPr>
            <a:r>
              <a:rPr lang="de-DE" dirty="0"/>
              <a:t>Der Umfang einer sinngemäßen Übernahme muss eindeutig erkennbar sein</a:t>
            </a:r>
          </a:p>
          <a:p>
            <a:pPr marL="171470" indent="-171470">
              <a:buFont typeface="Arial" panose="020B0604020202020204" pitchFamily="34" charset="0"/>
              <a:buChar char="•"/>
            </a:pPr>
            <a:r>
              <a:rPr lang="de-DE" dirty="0"/>
              <a:t>Es kann deshalb erforderlich sein, dem sinngemäßen Zitat einen einleitenden Satz vorauszustellen (Wie z.B. …)</a:t>
            </a:r>
          </a:p>
          <a:p>
            <a:pPr marL="171470" indent="-171470">
              <a:buFont typeface="Arial" panose="020B0604020202020204" pitchFamily="34" charset="0"/>
              <a:buChar char="•"/>
            </a:pPr>
            <a:r>
              <a:rPr lang="de-DE" dirty="0"/>
              <a:t>Zitate aus englischen Quellen müssen in der Regel nicht übersetzt werden</a:t>
            </a:r>
          </a:p>
          <a:p>
            <a:pPr marL="171470" indent="-171470">
              <a:buFont typeface="Arial" panose="020B0604020202020204" pitchFamily="34" charset="0"/>
              <a:buChar char="•"/>
            </a:pPr>
            <a:r>
              <a:rPr lang="de-DE" dirty="0"/>
              <a:t>Zitate in einer anderen Fremdsprache erfordern eine Übersetzung unter Angabe des Übersetzers</a:t>
            </a:r>
          </a:p>
          <a:p>
            <a:pPr marL="171470" indent="-171470">
              <a:buFont typeface="Arial" panose="020B0604020202020204" pitchFamily="34" charset="0"/>
              <a:buChar char="•"/>
            </a:pPr>
            <a:r>
              <a:rPr lang="de-DE" dirty="0"/>
              <a:t>Grundsätzlich ist nach dem </a:t>
            </a:r>
            <a:r>
              <a:rPr lang="de-DE" b="1" dirty="0"/>
              <a:t>Originaltext</a:t>
            </a:r>
            <a:r>
              <a:rPr lang="de-DE" dirty="0"/>
              <a:t> zu zitieren; nur wenn das Originalwerk (Primärquelle) nicht zugänglich ist, kann nach einer Quellenangabe in der Sekundärliteratur zitiert </a:t>
            </a:r>
            <a:r>
              <a:rPr lang="de-DE" dirty="0" smtClean="0"/>
              <a:t>werden </a:t>
            </a:r>
            <a:r>
              <a:rPr lang="de-DE" dirty="0" smtClean="0">
                <a:sym typeface="Wingdings" panose="05000000000000000000" pitchFamily="2" charset="2"/>
              </a:rPr>
              <a:t> Sekundärzitate</a:t>
            </a:r>
            <a:r>
              <a:rPr lang="de-DE" baseline="0" dirty="0" smtClean="0">
                <a:sym typeface="Wingdings" panose="05000000000000000000" pitchFamily="2" charset="2"/>
              </a:rPr>
              <a:t> (Ausnahme!) (z.B. in einer Studie von Freud (1923, zitiert nach Schmidt, 2008, S.93)… </a:t>
            </a: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40</a:t>
            </a:fld>
            <a:endParaRPr lang="de-DE" dirty="0"/>
          </a:p>
        </p:txBody>
      </p:sp>
    </p:spTree>
    <p:extLst>
      <p:ext uri="{BB962C8B-B14F-4D97-AF65-F5344CB8AC3E}">
        <p14:creationId xmlns:p14="http://schemas.microsoft.com/office/powerpoint/2010/main" val="398932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27" indent="-228627">
              <a:buFont typeface="+mj-lt"/>
              <a:buAutoNum type="arabicPeriod"/>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41</a:t>
            </a:fld>
            <a:endParaRPr lang="de-DE" dirty="0"/>
          </a:p>
        </p:txBody>
      </p:sp>
    </p:spTree>
    <p:extLst>
      <p:ext uri="{BB962C8B-B14F-4D97-AF65-F5344CB8AC3E}">
        <p14:creationId xmlns:p14="http://schemas.microsoft.com/office/powerpoint/2010/main" val="2794017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171470" indent="-171470">
              <a:buFont typeface="Arial" panose="020B0604020202020204" pitchFamily="34" charset="0"/>
              <a:buChar char="•"/>
            </a:pPr>
            <a:r>
              <a:rPr lang="de-DE" dirty="0"/>
              <a:t>In den Fußnoten sind Quellenangaben sowie in beschränktem Umfang, sachliche Randbemerkungen des Verfassers aufzunehmen</a:t>
            </a:r>
          </a:p>
          <a:p>
            <a:pPr marL="171470" indent="-171470">
              <a:buFont typeface="Arial" panose="020B0604020202020204" pitchFamily="34" charset="0"/>
              <a:buChar char="•"/>
            </a:pPr>
            <a:r>
              <a:rPr lang="de-DE" dirty="0"/>
              <a:t>Wichtig ist die eindeutige Zuordnung zu einem Satzteil, Satz oder Absatz</a:t>
            </a:r>
          </a:p>
          <a:p>
            <a:pPr marL="171470" indent="-171470">
              <a:buFont typeface="Arial" panose="020B0604020202020204" pitchFamily="34" charset="0"/>
              <a:buChar char="•"/>
            </a:pPr>
            <a:r>
              <a:rPr lang="de-DE" dirty="0"/>
              <a:t>Fußnoten stehen auf der Seite, auf der sich der entsprechende Verweis befindet</a:t>
            </a:r>
          </a:p>
          <a:p>
            <a:pPr marL="171470" indent="-171470">
              <a:buFont typeface="Arial" panose="020B0604020202020204" pitchFamily="34" charset="0"/>
              <a:buChar char="•"/>
            </a:pPr>
            <a:r>
              <a:rPr lang="de-DE" dirty="0"/>
              <a:t>Das Ende einer Fußnote wird durch einen Punkt angezeigt, auch wenn sie keinen vollständigen Satz darstellen</a:t>
            </a:r>
          </a:p>
          <a:p>
            <a:pPr marL="171470" indent="-171470">
              <a:buFont typeface="Arial" panose="020B0604020202020204" pitchFamily="34" charset="0"/>
              <a:buChar char="•"/>
            </a:pPr>
            <a:r>
              <a:rPr lang="de-DE" dirty="0"/>
              <a:t>Für Quellenangaben in Fußnoten reicht die Kurzzitierweise (bei Prof. Dr. </a:t>
            </a:r>
            <a:r>
              <a:rPr lang="de-DE" dirty="0" err="1"/>
              <a:t>Hannig</a:t>
            </a:r>
            <a:r>
              <a:rPr lang="de-DE" dirty="0"/>
              <a:t> unbedingt): Verfasser, Jahr und Seite (</a:t>
            </a:r>
            <a:r>
              <a:rPr lang="de-DE" dirty="0" err="1"/>
              <a:t>Hannig</a:t>
            </a:r>
            <a:r>
              <a:rPr lang="de-DE" dirty="0"/>
              <a:t> (1997), Seite. 46</a:t>
            </a:r>
          </a:p>
          <a:p>
            <a:pPr marL="171470" indent="-171470">
              <a:buFont typeface="Arial" panose="020B0604020202020204" pitchFamily="34" charset="0"/>
              <a:buChar char="•"/>
            </a:pPr>
            <a:r>
              <a:rPr lang="de-DE" dirty="0"/>
              <a:t>f = 1 Seite + nachfolgende</a:t>
            </a:r>
          </a:p>
          <a:p>
            <a:pPr marL="171470" indent="-171470">
              <a:buFont typeface="Arial" panose="020B0604020202020204" pitchFamily="34" charset="0"/>
              <a:buChar char="•"/>
            </a:pPr>
            <a:r>
              <a:rPr lang="de-DE" dirty="0"/>
              <a:t>ff = mehr als 2 Seiten</a:t>
            </a:r>
          </a:p>
          <a:p>
            <a:pPr marL="171470" indent="-171470">
              <a:buFont typeface="Arial" panose="020B0604020202020204" pitchFamily="34" charset="0"/>
              <a:buChar char="•"/>
            </a:pPr>
            <a:r>
              <a:rPr lang="de-DE" dirty="0"/>
              <a:t>Wenn in unmittelbar aufeinander folgenden Zitaten die selbe Quelle mit derselben Seitenzahl verwendet wird, ist es möglich, die Quellenangaben auf die Abkürzung „ebd. = ebenda“ zu beschränken</a:t>
            </a:r>
          </a:p>
          <a:p>
            <a:pPr marL="171470" indent="-17147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42</a:t>
            </a:fld>
            <a:endParaRPr lang="de-DE" dirty="0"/>
          </a:p>
        </p:txBody>
      </p:sp>
    </p:spTree>
    <p:extLst>
      <p:ext uri="{BB962C8B-B14F-4D97-AF65-F5344CB8AC3E}">
        <p14:creationId xmlns:p14="http://schemas.microsoft.com/office/powerpoint/2010/main" val="1295256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Autor ohne Angabe von akademischen Titeln</a:t>
            </a:r>
          </a:p>
          <a:p>
            <a:pPr marL="171470" indent="-171470">
              <a:buFont typeface="Arial" panose="020B0604020202020204" pitchFamily="34" charset="0"/>
              <a:buChar char="•"/>
            </a:pPr>
            <a:r>
              <a:rPr lang="de-DE" dirty="0"/>
              <a:t>Jahrgang kann entfallen, wenn Heftnummer aufgeführt ist</a:t>
            </a:r>
          </a:p>
          <a:p>
            <a:endParaRPr lang="de-DE" dirty="0"/>
          </a:p>
          <a:p>
            <a:r>
              <a:rPr lang="de-DE" b="1" dirty="0"/>
              <a:t>Abkürzungen</a:t>
            </a:r>
          </a:p>
          <a:p>
            <a:r>
              <a:rPr lang="de-DE" dirty="0" err="1"/>
              <a:t>o.V</a:t>
            </a:r>
            <a:r>
              <a:rPr lang="de-DE" dirty="0"/>
              <a:t>. =	ohne Verfasser</a:t>
            </a:r>
          </a:p>
          <a:p>
            <a:r>
              <a:rPr lang="de-DE" dirty="0"/>
              <a:t>o.O.=	ohne Ortsangabe</a:t>
            </a:r>
          </a:p>
          <a:p>
            <a:r>
              <a:rPr lang="de-DE" dirty="0"/>
              <a:t>O.J. =	ohne</a:t>
            </a:r>
            <a:r>
              <a:rPr lang="de-DE" baseline="0" dirty="0"/>
              <a:t> </a:t>
            </a:r>
            <a:r>
              <a:rPr lang="de-DE" dirty="0"/>
              <a:t>Jahreszahl</a:t>
            </a:r>
          </a:p>
          <a:p>
            <a:endParaRPr lang="de-DE" dirty="0"/>
          </a:p>
          <a:p>
            <a:r>
              <a:rPr lang="de-DE" b="1" dirty="0"/>
              <a:t>Gesetze</a:t>
            </a:r>
          </a:p>
          <a:p>
            <a:r>
              <a:rPr lang="de-DE" dirty="0"/>
              <a:t>Titel, zuletzt geändert am …</a:t>
            </a:r>
          </a:p>
          <a:p>
            <a:r>
              <a:rPr lang="de-DE" dirty="0"/>
              <a:t>Titel, in der Fassung vom …</a:t>
            </a:r>
          </a:p>
          <a:p>
            <a:pPr marL="171470" indent="-171470">
              <a:buFont typeface="Arial" panose="020B0604020202020204" pitchFamily="34" charset="0"/>
              <a:buChar char="•"/>
            </a:pPr>
            <a:endParaRPr lang="de-DE" dirty="0"/>
          </a:p>
          <a:p>
            <a:pPr marL="171470" indent="-17147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43</a:t>
            </a:fld>
            <a:endParaRPr lang="de-DE" dirty="0"/>
          </a:p>
        </p:txBody>
      </p:sp>
    </p:spTree>
    <p:extLst>
      <p:ext uri="{BB962C8B-B14F-4D97-AF65-F5344CB8AC3E}">
        <p14:creationId xmlns:p14="http://schemas.microsoft.com/office/powerpoint/2010/main" val="356785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44</a:t>
            </a:fld>
            <a:endParaRPr lang="de-DE" dirty="0"/>
          </a:p>
        </p:txBody>
      </p:sp>
    </p:spTree>
    <p:extLst>
      <p:ext uri="{BB962C8B-B14F-4D97-AF65-F5344CB8AC3E}">
        <p14:creationId xmlns:p14="http://schemas.microsoft.com/office/powerpoint/2010/main" val="1846220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45</a:t>
            </a:fld>
            <a:endParaRPr lang="de-DE" dirty="0"/>
          </a:p>
        </p:txBody>
      </p:sp>
    </p:spTree>
    <p:extLst>
      <p:ext uri="{BB962C8B-B14F-4D97-AF65-F5344CB8AC3E}">
        <p14:creationId xmlns:p14="http://schemas.microsoft.com/office/powerpoint/2010/main" val="2607325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46</a:t>
            </a:fld>
            <a:endParaRPr lang="de-DE" dirty="0"/>
          </a:p>
        </p:txBody>
      </p:sp>
    </p:spTree>
    <p:extLst>
      <p:ext uri="{BB962C8B-B14F-4D97-AF65-F5344CB8AC3E}">
        <p14:creationId xmlns:p14="http://schemas.microsoft.com/office/powerpoint/2010/main" val="4011824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Online-Publikationen sind unter der Bedingung zitierfähig, dass die Art der Veröffentlichung angegeben wird =&gt; hier bitte auf </a:t>
            </a:r>
            <a:r>
              <a:rPr lang="de-DE" dirty="0" err="1"/>
              <a:t>Seriösität</a:t>
            </a:r>
            <a:r>
              <a:rPr lang="de-DE" dirty="0"/>
              <a:t> achten (keine Aussagen aus Foren)</a:t>
            </a:r>
          </a:p>
          <a:p>
            <a:pPr marL="171470" indent="-171470">
              <a:buFont typeface="Arial" panose="020B0604020202020204" pitchFamily="34" charset="0"/>
              <a:buChar char="•"/>
            </a:pPr>
            <a:r>
              <a:rPr lang="de-DE" dirty="0"/>
              <a:t>Eine eindeutige Benennung übernimmt die URL</a:t>
            </a:r>
          </a:p>
          <a:p>
            <a:pPr marL="171470" indent="-171470">
              <a:buFont typeface="Arial" panose="020B0604020202020204" pitchFamily="34" charset="0"/>
              <a:buChar char="•"/>
            </a:pPr>
            <a:r>
              <a:rPr lang="de-DE" dirty="0"/>
              <a:t>Zitierte Internet-Quellen müssen in einem separaten Verzeichnis aufgeführt werden</a:t>
            </a:r>
          </a:p>
          <a:p>
            <a:pPr marL="171470" indent="-171470">
              <a:buFont typeface="Arial" panose="020B0604020202020204" pitchFamily="34" charset="0"/>
              <a:buChar char="•"/>
            </a:pPr>
            <a:r>
              <a:rPr lang="de-DE" dirty="0"/>
              <a:t>Abruf-Datum darf zum Zeitpunkt der Abgabe nicht älter als 2 Monate sein</a:t>
            </a:r>
          </a:p>
        </p:txBody>
      </p:sp>
      <p:sp>
        <p:nvSpPr>
          <p:cNvPr id="4" name="Foliennummernplatzhalter 3"/>
          <p:cNvSpPr>
            <a:spLocks noGrp="1"/>
          </p:cNvSpPr>
          <p:nvPr>
            <p:ph type="sldNum" sz="quarter" idx="10"/>
          </p:nvPr>
        </p:nvSpPr>
        <p:spPr/>
        <p:txBody>
          <a:bodyPr/>
          <a:lstStyle/>
          <a:p>
            <a:fld id="{C8BD0D50-FEE9-FE47-8F65-35010AE9EAD8}" type="slidenum">
              <a:rPr lang="de-DE" smtClean="0"/>
              <a:pPr/>
              <a:t>47</a:t>
            </a:fld>
            <a:endParaRPr lang="de-DE" dirty="0"/>
          </a:p>
        </p:txBody>
      </p:sp>
    </p:spTree>
    <p:extLst>
      <p:ext uri="{BB962C8B-B14F-4D97-AF65-F5344CB8AC3E}">
        <p14:creationId xmlns:p14="http://schemas.microsoft.com/office/powerpoint/2010/main" val="2822990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48</a:t>
            </a:fld>
            <a:endParaRPr lang="de-DE" dirty="0"/>
          </a:p>
        </p:txBody>
      </p:sp>
    </p:spTree>
    <p:extLst>
      <p:ext uri="{BB962C8B-B14F-4D97-AF65-F5344CB8AC3E}">
        <p14:creationId xmlns:p14="http://schemas.microsoft.com/office/powerpoint/2010/main" val="3370170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49</a:t>
            </a:fld>
            <a:endParaRPr lang="de-DE" dirty="0"/>
          </a:p>
        </p:txBody>
      </p:sp>
    </p:spTree>
    <p:extLst>
      <p:ext uri="{BB962C8B-B14F-4D97-AF65-F5344CB8AC3E}">
        <p14:creationId xmlns:p14="http://schemas.microsoft.com/office/powerpoint/2010/main" val="306145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5</a:t>
            </a:fld>
            <a:endParaRPr lang="de-DE" dirty="0"/>
          </a:p>
        </p:txBody>
      </p:sp>
    </p:spTree>
    <p:extLst>
      <p:ext uri="{BB962C8B-B14F-4D97-AF65-F5344CB8AC3E}">
        <p14:creationId xmlns:p14="http://schemas.microsoft.com/office/powerpoint/2010/main" val="988119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50</a:t>
            </a:fld>
            <a:endParaRPr lang="de-DE" dirty="0"/>
          </a:p>
        </p:txBody>
      </p:sp>
    </p:spTree>
    <p:extLst>
      <p:ext uri="{BB962C8B-B14F-4D97-AF65-F5344CB8AC3E}">
        <p14:creationId xmlns:p14="http://schemas.microsoft.com/office/powerpoint/2010/main" val="10611258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51</a:t>
            </a:fld>
            <a:endParaRPr lang="de-DE" dirty="0"/>
          </a:p>
        </p:txBody>
      </p:sp>
    </p:spTree>
    <p:extLst>
      <p:ext uri="{BB962C8B-B14F-4D97-AF65-F5344CB8AC3E}">
        <p14:creationId xmlns:p14="http://schemas.microsoft.com/office/powerpoint/2010/main" val="16132869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52</a:t>
            </a:fld>
            <a:endParaRPr lang="de-DE" dirty="0"/>
          </a:p>
        </p:txBody>
      </p:sp>
    </p:spTree>
    <p:extLst>
      <p:ext uri="{BB962C8B-B14F-4D97-AF65-F5344CB8AC3E}">
        <p14:creationId xmlns:p14="http://schemas.microsoft.com/office/powerpoint/2010/main" val="698944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b="0" dirty="0"/>
          </a:p>
          <a:p>
            <a:pPr algn="l"/>
            <a:r>
              <a:rPr lang="de-DE" b="0" dirty="0"/>
              <a:t>http://www.hs-lu.de/service/sl/angebote-fuer-studierende/schreiblabor/zertifikat-fit-fuer-studium-und-beruf.html</a:t>
            </a:r>
          </a:p>
          <a:p>
            <a:pPr algn="l"/>
            <a:r>
              <a:rPr lang="de-DE" b="0" dirty="0"/>
              <a:t>http://www.hs-lu.de/lerncheck.html</a:t>
            </a:r>
          </a:p>
          <a:p>
            <a:pPr algn="ctr"/>
            <a:endParaRPr lang="de-DE" b="1"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53</a:t>
            </a:fld>
            <a:endParaRPr lang="de-DE" dirty="0"/>
          </a:p>
        </p:txBody>
      </p:sp>
    </p:spTree>
    <p:extLst>
      <p:ext uri="{BB962C8B-B14F-4D97-AF65-F5344CB8AC3E}">
        <p14:creationId xmlns:p14="http://schemas.microsoft.com/office/powerpoint/2010/main" val="6989447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54</a:t>
            </a:fld>
            <a:endParaRPr lang="de-DE" dirty="0"/>
          </a:p>
        </p:txBody>
      </p:sp>
    </p:spTree>
    <p:extLst>
      <p:ext uri="{BB962C8B-B14F-4D97-AF65-F5344CB8AC3E}">
        <p14:creationId xmlns:p14="http://schemas.microsoft.com/office/powerpoint/2010/main" val="205142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6</a:t>
            </a:fld>
            <a:endParaRPr lang="de-DE" dirty="0"/>
          </a:p>
        </p:txBody>
      </p:sp>
    </p:spTree>
    <p:extLst>
      <p:ext uri="{BB962C8B-B14F-4D97-AF65-F5344CB8AC3E}">
        <p14:creationId xmlns:p14="http://schemas.microsoft.com/office/powerpoint/2010/main" val="313235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7</a:t>
            </a:fld>
            <a:endParaRPr lang="de-DE" dirty="0"/>
          </a:p>
        </p:txBody>
      </p:sp>
    </p:spTree>
    <p:extLst>
      <p:ext uri="{BB962C8B-B14F-4D97-AF65-F5344CB8AC3E}">
        <p14:creationId xmlns:p14="http://schemas.microsoft.com/office/powerpoint/2010/main" val="90720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C8BD0D50-FEE9-FE47-8F65-35010AE9EAD8}" type="slidenum">
              <a:rPr lang="de-DE" smtClean="0"/>
              <a:pPr/>
              <a:t>8</a:t>
            </a:fld>
            <a:endParaRPr lang="de-DE" dirty="0"/>
          </a:p>
        </p:txBody>
      </p:sp>
    </p:spTree>
    <p:extLst>
      <p:ext uri="{BB962C8B-B14F-4D97-AF65-F5344CB8AC3E}">
        <p14:creationId xmlns:p14="http://schemas.microsoft.com/office/powerpoint/2010/main" val="180655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9</a:t>
            </a:fld>
            <a:endParaRPr lang="de-DE" dirty="0"/>
          </a:p>
        </p:txBody>
      </p:sp>
    </p:spTree>
    <p:extLst>
      <p:ext uri="{BB962C8B-B14F-4D97-AF65-F5344CB8AC3E}">
        <p14:creationId xmlns:p14="http://schemas.microsoft.com/office/powerpoint/2010/main" val="363412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Textplatzhalter 17"/>
          <p:cNvSpPr>
            <a:spLocks noGrp="1"/>
          </p:cNvSpPr>
          <p:nvPr>
            <p:ph type="body" sz="quarter" idx="11"/>
          </p:nvPr>
        </p:nvSpPr>
        <p:spPr>
          <a:xfrm>
            <a:off x="1208215" y="1668848"/>
            <a:ext cx="7414055" cy="4193747"/>
          </a:xfrm>
        </p:spPr>
        <p:txBody>
          <a:bodyPr/>
          <a:lstStyle>
            <a:lvl1pPr>
              <a:defRPr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platzhalter 1"/>
          <p:cNvSpPr>
            <a:spLocks noGrp="1"/>
          </p:cNvSpPr>
          <p:nvPr>
            <p:ph type="title"/>
          </p:nvPr>
        </p:nvSpPr>
        <p:spPr>
          <a:xfrm>
            <a:off x="423780" y="367650"/>
            <a:ext cx="4916643" cy="785769"/>
          </a:xfrm>
          <a:prstGeom prst="rect">
            <a:avLst/>
          </a:prstGeom>
        </p:spPr>
        <p:txBody>
          <a:bodyPr vert="horz" lIns="108000" tIns="46800" rIns="108000" bIns="46800" rtlCol="0" anchor="t" anchorCtr="0">
            <a:noAutofit/>
          </a:bodyPr>
          <a:lstStyle>
            <a:lvl1pPr>
              <a:defRPr sz="2400">
                <a:solidFill>
                  <a:schemeClr val="tx1"/>
                </a:solidFill>
              </a:defRPr>
            </a:lvl1pPr>
          </a:lstStyle>
          <a:p>
            <a:r>
              <a:rPr lang="de-DE" dirty="0"/>
              <a:t>Titelmasterformat durch Klicken bearbeiten</a:t>
            </a:r>
          </a:p>
        </p:txBody>
      </p:sp>
    </p:spTree>
    <p:extLst>
      <p:ext uri="{BB962C8B-B14F-4D97-AF65-F5344CB8AC3E}">
        <p14:creationId xmlns:p14="http://schemas.microsoft.com/office/powerpoint/2010/main" val="310675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a:defRPr b="0">
                <a:solidFill>
                  <a:schemeClr val="tx1"/>
                </a:solidFill>
                <a:latin typeface="Arial" panose="020B0604020202020204" pitchFamily="34" charset="0"/>
                <a:cs typeface="Arial" panose="020B0604020202020204" pitchFamily="34" charset="0"/>
              </a:defRPr>
            </a:lvl1pPr>
            <a:lvl2pPr marL="742950" indent="-285750">
              <a:buClrTx/>
              <a:buFont typeface="Arial" panose="020B0604020202020204" pitchFamily="34" charset="0"/>
              <a:buChar char="•"/>
              <a:defRPr lang="de-DE" sz="1800" b="0" i="0" kern="1200" baseline="0" dirty="0" smtClean="0">
                <a:solidFill>
                  <a:schemeClr val="tx1"/>
                </a:solidFill>
                <a:latin typeface="Arial" panose="020B0604020202020204" pitchFamily="34" charset="0"/>
                <a:ea typeface="+mn-ea"/>
                <a:cs typeface="Arial" panose="020B0604020202020204" pitchFamily="34" charset="0"/>
              </a:defRPr>
            </a:lvl2pPr>
            <a:lvl3pPr>
              <a:defRPr lang="de-DE" sz="1800" b="0" i="0" kern="1200" baseline="0" dirty="0" smtClean="0">
                <a:solidFill>
                  <a:schemeClr val="tx1"/>
                </a:solidFill>
                <a:latin typeface="Arial" panose="020B0604020202020204" pitchFamily="34" charset="0"/>
                <a:ea typeface="+mn-ea"/>
                <a:cs typeface="Arial" panose="020B0604020202020204" pitchFamily="34" charset="0"/>
              </a:defRPr>
            </a:lvl3pPr>
            <a:lvl4pPr>
              <a:defRPr lang="de-DE" sz="1800" b="0" i="0" kern="1200" baseline="0" dirty="0" smtClean="0">
                <a:solidFill>
                  <a:schemeClr val="tx1"/>
                </a:solidFill>
                <a:latin typeface="Arial" panose="020B0604020202020204" pitchFamily="34" charset="0"/>
                <a:ea typeface="+mn-ea"/>
                <a:cs typeface="Arial" panose="020B0604020202020204" pitchFamily="34" charset="0"/>
              </a:defRPr>
            </a:lvl4pPr>
            <a:lvl5pPr>
              <a:defRPr lang="en-US" sz="1800" b="0" i="0" kern="1200" baseline="0" dirty="0">
                <a:solidFill>
                  <a:schemeClr val="tx1"/>
                </a:solidFill>
                <a:latin typeface="Arial" panose="020B0604020202020204" pitchFamily="34" charset="0"/>
                <a:ea typeface="+mn-ea"/>
                <a:cs typeface="Arial" panose="020B0604020202020204" pitchFamily="34" charset="0"/>
              </a:defRPr>
            </a:lvl5pPr>
          </a:lstStyle>
          <a:p>
            <a:pPr lvl="0" eaLnBrk="1" latinLnBrk="0" hangingPunct="1"/>
            <a:r>
              <a:rPr lang="de-DE" dirty="0"/>
              <a:t>Textmasterformate durch Klicken bearbeiten</a:t>
            </a:r>
          </a:p>
          <a:p>
            <a:pPr lvl="1" eaLnBrk="1" latinLnBrk="0" hangingPunct="1"/>
            <a:endParaRPr lang="de-DE" dirty="0"/>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tangle 2"/>
          <p:cNvSpPr>
            <a:spLocks noGrp="1" noChangeArrowheads="1"/>
          </p:cNvSpPr>
          <p:nvPr userDrawn="1">
            <p:ph type="title" hasCustomPrompt="1"/>
          </p:nvPr>
        </p:nvSpPr>
        <p:spPr>
          <a:xfrm>
            <a:off x="360000" y="180000"/>
            <a:ext cx="6783768" cy="468000"/>
          </a:xfrm>
          <a:prstGeom prst="rect">
            <a:avLst/>
          </a:prstGeom>
        </p:spPr>
        <p:txBody>
          <a:bodyPr>
            <a:noAutofit/>
          </a:bodyPr>
          <a:lstStyle>
            <a:lvl1pPr algn="l">
              <a:defRPr sz="2400">
                <a:solidFill>
                  <a:schemeClr val="tx1"/>
                </a:solidFill>
                <a:latin typeface="Arial" panose="020B0604020202020204" pitchFamily="34" charset="0"/>
                <a:cs typeface="Arial" panose="020B0604020202020204" pitchFamily="34" charset="0"/>
              </a:defRPr>
            </a:lvl1pPr>
          </a:lstStyle>
          <a:p>
            <a:pPr eaLnBrk="1" hangingPunct="1"/>
            <a:r>
              <a:rPr lang="de-DE" sz="2800" dirty="0">
                <a:solidFill>
                  <a:schemeClr val="bg1"/>
                </a:solidFill>
                <a:latin typeface="Arial" panose="020B0604020202020204" pitchFamily="34" charset="0"/>
                <a:cs typeface="Arial" panose="020B0604020202020204" pitchFamily="34" charset="0"/>
              </a:rPr>
              <a:t>	</a:t>
            </a:r>
            <a:endParaRPr lang="de-DE" sz="2800" dirty="0">
              <a:solidFill>
                <a:schemeClr val="bg1"/>
              </a:solidFill>
              <a:latin typeface="+mn-lt"/>
            </a:endParaRPr>
          </a:p>
        </p:txBody>
      </p:sp>
    </p:spTree>
    <p:extLst>
      <p:ext uri="{BB962C8B-B14F-4D97-AF65-F5344CB8AC3E}">
        <p14:creationId xmlns:p14="http://schemas.microsoft.com/office/powerpoint/2010/main" val="146530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7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Textplatzhalter 17"/>
          <p:cNvSpPr>
            <a:spLocks noGrp="1"/>
          </p:cNvSpPr>
          <p:nvPr>
            <p:ph type="body" sz="quarter" idx="11"/>
          </p:nvPr>
        </p:nvSpPr>
        <p:spPr>
          <a:xfrm>
            <a:off x="618074" y="2040851"/>
            <a:ext cx="4821500" cy="216662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platzhalter 2"/>
          <p:cNvSpPr>
            <a:spLocks noGrp="1"/>
          </p:cNvSpPr>
          <p:nvPr>
            <p:ph type="title"/>
          </p:nvPr>
        </p:nvSpPr>
        <p:spPr>
          <a:xfrm>
            <a:off x="654288" y="274638"/>
            <a:ext cx="4467893" cy="887138"/>
          </a:xfrm>
          <a:prstGeom prst="rect">
            <a:avLst/>
          </a:prstGeom>
        </p:spPr>
        <p:txBody>
          <a:bodyPr vert="horz" lIns="91440" tIns="45720" rIns="91440" bIns="45720" rtlCol="0" anchor="t" anchorCtr="0">
            <a:noAutofit/>
          </a:bodyPr>
          <a:lstStyle/>
          <a:p>
            <a:r>
              <a:rPr lang="de-DE"/>
              <a:t>Titelmasterformat durch Klicken bearbeiten</a:t>
            </a:r>
          </a:p>
        </p:txBody>
      </p:sp>
    </p:spTree>
    <p:extLst>
      <p:ext uri="{BB962C8B-B14F-4D97-AF65-F5344CB8AC3E}">
        <p14:creationId xmlns:p14="http://schemas.microsoft.com/office/powerpoint/2010/main" val="1667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Bild 24"/>
          <p:cNvPicPr>
            <a:picLocks noChangeAspect="1"/>
          </p:cNvPicPr>
          <p:nvPr/>
        </p:nvPicPr>
        <p:blipFill>
          <a:blip r:embed="rId5"/>
          <a:stretch>
            <a:fillRect/>
          </a:stretch>
        </p:blipFill>
        <p:spPr>
          <a:xfrm>
            <a:off x="99645" y="3565788"/>
            <a:ext cx="980768" cy="2418735"/>
          </a:xfrm>
          <a:prstGeom prst="rect">
            <a:avLst/>
          </a:prstGeom>
        </p:spPr>
      </p:pic>
      <p:pic>
        <p:nvPicPr>
          <p:cNvPr id="26" name="Bild 25"/>
          <p:cNvPicPr>
            <a:picLocks noChangeAspect="1"/>
          </p:cNvPicPr>
          <p:nvPr/>
        </p:nvPicPr>
        <p:blipFill>
          <a:blip r:embed="rId6"/>
          <a:stretch>
            <a:fillRect/>
          </a:stretch>
        </p:blipFill>
        <p:spPr>
          <a:xfrm>
            <a:off x="103568" y="5976167"/>
            <a:ext cx="4911213" cy="899652"/>
          </a:xfrm>
          <a:prstGeom prst="rect">
            <a:avLst/>
          </a:prstGeom>
        </p:spPr>
      </p:pic>
      <p:sp>
        <p:nvSpPr>
          <p:cNvPr id="4" name="Rechteck 3"/>
          <p:cNvSpPr/>
          <p:nvPr/>
        </p:nvSpPr>
        <p:spPr>
          <a:xfrm>
            <a:off x="0" y="1296000"/>
            <a:ext cx="108000" cy="5580000"/>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Arial"/>
            </a:endParaRPr>
          </a:p>
        </p:txBody>
      </p:sp>
      <p:sp>
        <p:nvSpPr>
          <p:cNvPr id="18" name="Rechteck 17"/>
          <p:cNvSpPr/>
          <p:nvPr/>
        </p:nvSpPr>
        <p:spPr>
          <a:xfrm>
            <a:off x="5373843" y="6578616"/>
            <a:ext cx="3780000" cy="271288"/>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dirty="0">
              <a:latin typeface="Arial"/>
            </a:endParaRPr>
          </a:p>
        </p:txBody>
      </p:sp>
      <p:pic>
        <p:nvPicPr>
          <p:cNvPr id="19" name="Bild 18"/>
          <p:cNvPicPr>
            <a:picLocks noChangeAspect="1"/>
          </p:cNvPicPr>
          <p:nvPr/>
        </p:nvPicPr>
        <p:blipFill>
          <a:blip r:embed="rId7"/>
          <a:stretch>
            <a:fillRect/>
          </a:stretch>
        </p:blipFill>
        <p:spPr>
          <a:xfrm>
            <a:off x="0" y="124"/>
            <a:ext cx="4572153" cy="1307636"/>
          </a:xfrm>
          <a:prstGeom prst="rect">
            <a:avLst/>
          </a:prstGeom>
        </p:spPr>
      </p:pic>
      <p:pic>
        <p:nvPicPr>
          <p:cNvPr id="14" name="Bild 13"/>
          <p:cNvPicPr>
            <a:picLocks noChangeAspect="1"/>
          </p:cNvPicPr>
          <p:nvPr/>
        </p:nvPicPr>
        <p:blipFill>
          <a:blip r:embed="rId8"/>
          <a:stretch>
            <a:fillRect/>
          </a:stretch>
        </p:blipFill>
        <p:spPr>
          <a:xfrm>
            <a:off x="-1196" y="1316456"/>
            <a:ext cx="104764" cy="5533448"/>
          </a:xfrm>
          <a:prstGeom prst="rect">
            <a:avLst/>
          </a:prstGeom>
        </p:spPr>
      </p:pic>
      <p:sp>
        <p:nvSpPr>
          <p:cNvPr id="10" name="Textplatzhalter 13"/>
          <p:cNvSpPr>
            <a:spLocks noGrp="1"/>
          </p:cNvSpPr>
          <p:nvPr>
            <p:ph type="body" idx="1"/>
          </p:nvPr>
        </p:nvSpPr>
        <p:spPr>
          <a:xfrm>
            <a:off x="1221946" y="1600201"/>
            <a:ext cx="7571946" cy="42418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platzhalter 2"/>
          <p:cNvSpPr>
            <a:spLocks noGrp="1"/>
          </p:cNvSpPr>
          <p:nvPr>
            <p:ph type="title"/>
          </p:nvPr>
        </p:nvSpPr>
        <p:spPr>
          <a:xfrm>
            <a:off x="457200" y="274638"/>
            <a:ext cx="8229600" cy="1135062"/>
          </a:xfrm>
          <a:prstGeom prst="rect">
            <a:avLst/>
          </a:prstGeom>
        </p:spPr>
        <p:txBody>
          <a:bodyPr vert="horz" lIns="91440" tIns="45720" rIns="91440" bIns="45720" rtlCol="0" anchor="t" anchorCtr="0">
            <a:noAutofit/>
          </a:bodyPr>
          <a:lstStyle/>
          <a:p>
            <a:pPr marL="0" lvl="0" indent="0" algn="l" defTabSz="457200" rtl="0" eaLnBrk="1" latinLnBrk="0" hangingPunct="1">
              <a:spcBef>
                <a:spcPct val="20000"/>
              </a:spcBef>
              <a:buFontTx/>
              <a:buNone/>
            </a:pPr>
            <a:endParaRPr lang="de-DE" dirty="0"/>
          </a:p>
        </p:txBody>
      </p:sp>
      <p:pic>
        <p:nvPicPr>
          <p:cNvPr id="12" name="Grafik 11"/>
          <p:cNvPicPr/>
          <p:nvPr userDrawn="1"/>
        </p:nvPicPr>
        <p:blipFill>
          <a:blip r:embed="rId9">
            <a:extLst>
              <a:ext uri="{28A0092B-C50C-407E-A947-70E740481C1C}">
                <a14:useLocalDpi xmlns:a14="http://schemas.microsoft.com/office/drawing/2010/main" val="0"/>
              </a:ext>
            </a:extLst>
          </a:blip>
          <a:stretch>
            <a:fillRect/>
          </a:stretch>
        </p:blipFill>
        <p:spPr>
          <a:xfrm>
            <a:off x="6005908" y="274638"/>
            <a:ext cx="2787984" cy="677754"/>
          </a:xfrm>
          <a:prstGeom prst="rect">
            <a:avLst/>
          </a:prstGeom>
        </p:spPr>
      </p:pic>
      <p:sp>
        <p:nvSpPr>
          <p:cNvPr id="2" name="Textfeld 1"/>
          <p:cNvSpPr txBox="1"/>
          <p:nvPr userDrawn="1"/>
        </p:nvSpPr>
        <p:spPr>
          <a:xfrm>
            <a:off x="5435600" y="6527814"/>
            <a:ext cx="1871133" cy="369332"/>
          </a:xfrm>
          <a:prstGeom prst="rect">
            <a:avLst/>
          </a:prstGeom>
          <a:noFill/>
        </p:spPr>
        <p:txBody>
          <a:bodyPr wrap="square" rtlCol="0">
            <a:spAutoFit/>
          </a:bodyPr>
          <a:lstStyle/>
          <a:p>
            <a:r>
              <a:rPr lang="de-DE" b="1" dirty="0">
                <a:solidFill>
                  <a:schemeClr val="bg1"/>
                </a:solidFill>
              </a:rPr>
              <a:t>www.hwg-lu.de</a:t>
            </a:r>
          </a:p>
        </p:txBody>
      </p:sp>
    </p:spTree>
    <p:extLst>
      <p:ext uri="{BB962C8B-B14F-4D97-AF65-F5344CB8AC3E}">
        <p14:creationId xmlns:p14="http://schemas.microsoft.com/office/powerpoint/2010/main" val="126852430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Lst>
  <p:hf sldNum="0" hdr="0"/>
  <p:txStyles>
    <p:titleStyle>
      <a:lvl1pPr algn="l" defTabSz="457200" rtl="0" eaLnBrk="1" latinLnBrk="0" hangingPunct="1">
        <a:spcBef>
          <a:spcPct val="0"/>
        </a:spcBef>
        <a:buNone/>
        <a:defRPr lang="de-DE" sz="2400" b="1" i="0" kern="1200" baseline="0" dirty="0">
          <a:solidFill>
            <a:schemeClr val="tx1"/>
          </a:solidFill>
          <a:latin typeface="Arial" panose="020B0604020202020204" pitchFamily="34" charset="0"/>
          <a:ea typeface="+mn-ea"/>
          <a:cs typeface="Arial" panose="020B0604020202020204" pitchFamily="34" charset="0"/>
        </a:defRPr>
      </a:lvl1pPr>
    </p:titleStyle>
    <p:bodyStyle>
      <a:lvl1pPr marL="0" indent="0" algn="l" defTabSz="457200" rtl="0" eaLnBrk="1" latinLnBrk="0" hangingPunct="1">
        <a:spcBef>
          <a:spcPct val="20000"/>
        </a:spcBef>
        <a:buFontTx/>
        <a:buNone/>
        <a:defRPr sz="2000" b="0" i="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457200" rtl="0" eaLnBrk="1" latinLnBrk="0" hangingPunct="1">
        <a:spcBef>
          <a:spcPct val="20000"/>
        </a:spcBef>
        <a:buClr>
          <a:schemeClr val="tx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71700" indent="-34290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Bild 17"/>
          <p:cNvPicPr>
            <a:picLocks noChangeAspect="1"/>
          </p:cNvPicPr>
          <p:nvPr/>
        </p:nvPicPr>
        <p:blipFill>
          <a:blip r:embed="rId3"/>
          <a:stretch>
            <a:fillRect/>
          </a:stretch>
        </p:blipFill>
        <p:spPr>
          <a:xfrm>
            <a:off x="0" y="1302562"/>
            <a:ext cx="9144000" cy="5570621"/>
          </a:xfrm>
          <a:prstGeom prst="rect">
            <a:avLst/>
          </a:prstGeom>
        </p:spPr>
      </p:pic>
      <p:sp>
        <p:nvSpPr>
          <p:cNvPr id="3" name="Rechteck 2"/>
          <p:cNvSpPr/>
          <p:nvPr/>
        </p:nvSpPr>
        <p:spPr>
          <a:xfrm>
            <a:off x="114718" y="1936979"/>
            <a:ext cx="5315084" cy="224484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Arial"/>
            </a:endParaRPr>
          </a:p>
        </p:txBody>
      </p:sp>
      <p:sp>
        <p:nvSpPr>
          <p:cNvPr id="10" name="Textplatzhalter 13"/>
          <p:cNvSpPr>
            <a:spLocks noGrp="1"/>
          </p:cNvSpPr>
          <p:nvPr>
            <p:ph type="body" idx="1"/>
          </p:nvPr>
        </p:nvSpPr>
        <p:spPr>
          <a:xfrm>
            <a:off x="654288" y="2155052"/>
            <a:ext cx="4775514" cy="202677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p:cNvSpPr/>
          <p:nvPr/>
        </p:nvSpPr>
        <p:spPr>
          <a:xfrm>
            <a:off x="5373843" y="6578616"/>
            <a:ext cx="3780000" cy="288000"/>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Arial"/>
            </a:endParaRPr>
          </a:p>
        </p:txBody>
      </p:sp>
      <p:pic>
        <p:nvPicPr>
          <p:cNvPr id="13" name="Bild 12"/>
          <p:cNvPicPr>
            <a:picLocks noChangeAspect="1"/>
          </p:cNvPicPr>
          <p:nvPr/>
        </p:nvPicPr>
        <p:blipFill>
          <a:blip r:embed="rId4"/>
          <a:stretch>
            <a:fillRect/>
          </a:stretch>
        </p:blipFill>
        <p:spPr>
          <a:xfrm>
            <a:off x="0" y="124"/>
            <a:ext cx="4572153" cy="1307636"/>
          </a:xfrm>
          <a:prstGeom prst="rect">
            <a:avLst/>
          </a:prstGeom>
        </p:spPr>
      </p:pic>
      <p:sp>
        <p:nvSpPr>
          <p:cNvPr id="16" name="Rechteck 15"/>
          <p:cNvSpPr/>
          <p:nvPr/>
        </p:nvSpPr>
        <p:spPr>
          <a:xfrm>
            <a:off x="0" y="1296000"/>
            <a:ext cx="108000" cy="5580000"/>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Arial"/>
            </a:endParaRPr>
          </a:p>
        </p:txBody>
      </p:sp>
      <p:sp>
        <p:nvSpPr>
          <p:cNvPr id="11" name="Titelplatzhalter 2"/>
          <p:cNvSpPr>
            <a:spLocks noGrp="1"/>
          </p:cNvSpPr>
          <p:nvPr>
            <p:ph type="title"/>
          </p:nvPr>
        </p:nvSpPr>
        <p:spPr>
          <a:xfrm>
            <a:off x="654288" y="274638"/>
            <a:ext cx="4467893" cy="887138"/>
          </a:xfrm>
          <a:prstGeom prst="rect">
            <a:avLst/>
          </a:prstGeom>
        </p:spPr>
        <p:txBody>
          <a:bodyPr vert="horz" lIns="91440" tIns="45720" rIns="91440" bIns="45720" rtlCol="0" anchor="t" anchorCtr="0">
            <a:noAutofit/>
          </a:bodyPr>
          <a:lstStyle/>
          <a:p>
            <a:r>
              <a:rPr lang="de-DE" dirty="0"/>
              <a:t>Mastertitelformat bearbeiten</a:t>
            </a:r>
          </a:p>
        </p:txBody>
      </p:sp>
      <p:pic>
        <p:nvPicPr>
          <p:cNvPr id="15" name="Grafik 14"/>
          <p:cNvPicPr/>
          <p:nvPr userDrawn="1"/>
        </p:nvPicPr>
        <p:blipFill>
          <a:blip r:embed="rId5">
            <a:extLst>
              <a:ext uri="{28A0092B-C50C-407E-A947-70E740481C1C}">
                <a14:useLocalDpi xmlns:a14="http://schemas.microsoft.com/office/drawing/2010/main" val="0"/>
              </a:ext>
            </a:extLst>
          </a:blip>
          <a:stretch>
            <a:fillRect/>
          </a:stretch>
        </p:blipFill>
        <p:spPr>
          <a:xfrm>
            <a:off x="6005908" y="274638"/>
            <a:ext cx="2787984" cy="677754"/>
          </a:xfrm>
          <a:prstGeom prst="rect">
            <a:avLst/>
          </a:prstGeom>
        </p:spPr>
      </p:pic>
      <p:sp>
        <p:nvSpPr>
          <p:cNvPr id="17" name="Textfeld 16"/>
          <p:cNvSpPr txBox="1"/>
          <p:nvPr userDrawn="1"/>
        </p:nvSpPr>
        <p:spPr>
          <a:xfrm>
            <a:off x="5435600" y="6527814"/>
            <a:ext cx="1871133" cy="369332"/>
          </a:xfrm>
          <a:prstGeom prst="rect">
            <a:avLst/>
          </a:prstGeom>
          <a:noFill/>
        </p:spPr>
        <p:txBody>
          <a:bodyPr wrap="square" rtlCol="0">
            <a:spAutoFit/>
          </a:bodyPr>
          <a:lstStyle/>
          <a:p>
            <a:r>
              <a:rPr lang="de-DE" b="1" dirty="0">
                <a:solidFill>
                  <a:schemeClr val="bg1"/>
                </a:solidFill>
              </a:rPr>
              <a:t>www.hwg-lu.de</a:t>
            </a:r>
          </a:p>
        </p:txBody>
      </p:sp>
    </p:spTree>
    <p:extLst>
      <p:ext uri="{BB962C8B-B14F-4D97-AF65-F5344CB8AC3E}">
        <p14:creationId xmlns:p14="http://schemas.microsoft.com/office/powerpoint/2010/main" val="3174736098"/>
      </p:ext>
    </p:extLst>
  </p:cSld>
  <p:clrMap bg1="lt1" tx1="dk1" bg2="lt2" tx2="dk2" accent1="accent1" accent2="accent2" accent3="accent3" accent4="accent4" accent5="accent5" accent6="accent6" hlink="hlink" folHlink="folHlink"/>
  <p:sldLayoutIdLst>
    <p:sldLayoutId id="2147483658" r:id="rId1"/>
  </p:sldLayoutIdLst>
  <p:hf sldNum="0" hdr="0"/>
  <p:txStyles>
    <p:titleStyle>
      <a:lvl1pPr algn="l" defTabSz="457200" rtl="0" eaLnBrk="1" latinLnBrk="0" hangingPunct="1">
        <a:spcBef>
          <a:spcPct val="0"/>
        </a:spcBef>
        <a:buNone/>
        <a:defRPr sz="2000" b="1" i="0" kern="1200">
          <a:solidFill>
            <a:schemeClr val="tx1"/>
          </a:solidFill>
          <a:latin typeface="Arial"/>
          <a:ea typeface="+mj-ea"/>
          <a:cs typeface="Arial"/>
        </a:defRPr>
      </a:lvl1pPr>
    </p:titleStyle>
    <p:bodyStyle>
      <a:lvl1pPr marL="0" indent="0" algn="l" defTabSz="457200" rtl="0" eaLnBrk="1" latinLnBrk="0" hangingPunct="1">
        <a:spcBef>
          <a:spcPct val="20000"/>
        </a:spcBef>
        <a:buFontTx/>
        <a:buNone/>
        <a:defRPr sz="2000" b="1" i="0" kern="1200" baseline="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Katharina.Notheis@hwg-lu.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hwg-lu.de/fileadmin/user_upload/fachbereiche/fachbereich-1/Richtlinie_WissenschaftlicheArbeitenFB1_Stand2022.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hwg-lu.de/schreiblabor.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hwg-lu.de/angeboteschulen/workshops-zum-wissenschaftlichen-arbeiten.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a:defRPr/>
            </a:pPr>
            <a:r>
              <a:rPr lang="de-DE" sz="3200" dirty="0" err="1"/>
              <a:t>Bachelorandenseminar</a:t>
            </a:r>
            <a:r>
              <a:rPr lang="de-DE" sz="3200" dirty="0"/>
              <a:t> B.A. BCO620</a:t>
            </a:r>
          </a:p>
          <a:p>
            <a:pPr>
              <a:defRPr/>
            </a:pPr>
            <a:endParaRPr lang="de-DE" dirty="0"/>
          </a:p>
          <a:p>
            <a:r>
              <a:rPr lang="de-DE" dirty="0"/>
              <a:t>Fachbereich 1</a:t>
            </a:r>
            <a:endParaRPr lang="en-US" dirty="0"/>
          </a:p>
        </p:txBody>
      </p:sp>
    </p:spTree>
    <p:extLst>
      <p:ext uri="{BB962C8B-B14F-4D97-AF65-F5344CB8AC3E}">
        <p14:creationId xmlns:p14="http://schemas.microsoft.com/office/powerpoint/2010/main" val="2900119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46037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Themenabgrenzung</a:t>
            </a:r>
          </a:p>
        </p:txBody>
      </p:sp>
      <p:sp>
        <p:nvSpPr>
          <p:cNvPr id="23555" name="Rechteck 1"/>
          <p:cNvSpPr>
            <a:spLocks noChangeArrowheads="1"/>
          </p:cNvSpPr>
          <p:nvPr/>
        </p:nvSpPr>
        <p:spPr bwMode="auto">
          <a:xfrm>
            <a:off x="1084218" y="1227138"/>
            <a:ext cx="7919106"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charset="0"/>
              </a:defRPr>
            </a:lvl1pPr>
            <a:lvl2pPr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150000"/>
              </a:lnSpc>
              <a:spcBef>
                <a:spcPct val="0"/>
              </a:spcBef>
              <a:buSzPct val="112000"/>
              <a:buNone/>
              <a:defRPr/>
            </a:pPr>
            <a:endParaRPr lang="de-DE" altLang="de-DE" sz="1400" b="0" dirty="0"/>
          </a:p>
          <a:p>
            <a:pPr eaLnBrk="1" hangingPunct="1">
              <a:spcBef>
                <a:spcPct val="0"/>
              </a:spcBef>
              <a:buSzPct val="112000"/>
              <a:buFont typeface="Arial" panose="020B0604020202020204" pitchFamily="34" charset="0"/>
              <a:buChar char="•"/>
              <a:defRPr/>
            </a:pPr>
            <a:r>
              <a:rPr lang="de-DE" altLang="de-DE" sz="1800" b="0" dirty="0"/>
              <a:t>Eng eingegrenztes Thema </a:t>
            </a:r>
            <a:r>
              <a:rPr lang="de-DE" altLang="de-DE" sz="1800" dirty="0">
                <a:sym typeface="Wingdings" panose="05000000000000000000" pitchFamily="2" charset="2"/>
              </a:rPr>
              <a:t></a:t>
            </a:r>
            <a:r>
              <a:rPr lang="de-DE" altLang="de-DE" sz="1800" b="0" dirty="0"/>
              <a:t> kein „Rundumschlag“ bzw. „Welt nicht in ihren Grundlagen erklären“</a:t>
            </a:r>
          </a:p>
          <a:p>
            <a:pPr eaLnBrk="1" hangingPunct="1">
              <a:spcBef>
                <a:spcPct val="0"/>
              </a:spcBef>
              <a:buSzPct val="112000"/>
              <a:buFont typeface="Arial" panose="020B0604020202020204" pitchFamily="34" charset="0"/>
              <a:buChar char="•"/>
              <a:defRPr/>
            </a:pPr>
            <a:endParaRPr lang="de-DE" altLang="de-DE" sz="1800" dirty="0"/>
          </a:p>
          <a:p>
            <a:pPr eaLnBrk="1" hangingPunct="1">
              <a:spcBef>
                <a:spcPct val="0"/>
              </a:spcBef>
              <a:buSzPct val="112000"/>
              <a:buFont typeface="Arial" panose="020B0604020202020204" pitchFamily="34" charset="0"/>
              <a:buChar char="•"/>
              <a:defRPr/>
            </a:pPr>
            <a:r>
              <a:rPr lang="de-DE" altLang="de-DE" sz="1800" dirty="0"/>
              <a:t>Grundlegendes betriebswirtschaftliches Grundverständnis ist für die Ausführungen in der Arbeit vorauszusetzen</a:t>
            </a:r>
            <a:endParaRPr lang="de-DE" altLang="de-DE" sz="1800" b="0" dirty="0"/>
          </a:p>
          <a:p>
            <a:pPr eaLnBrk="1" hangingPunct="1">
              <a:spcBef>
                <a:spcPct val="0"/>
              </a:spcBef>
              <a:buSzPct val="112000"/>
              <a:buFont typeface="Arial" panose="020B0604020202020204" pitchFamily="34" charset="0"/>
              <a:buChar char="•"/>
              <a:defRPr/>
            </a:pPr>
            <a:endParaRPr lang="de-DE" altLang="de-DE" sz="1800" b="0" dirty="0"/>
          </a:p>
          <a:p>
            <a:pPr eaLnBrk="1" hangingPunct="1">
              <a:spcBef>
                <a:spcPct val="0"/>
              </a:spcBef>
              <a:buSzPct val="112000"/>
              <a:buFont typeface="Arial" panose="020B0604020202020204" pitchFamily="34" charset="0"/>
              <a:buChar char="•"/>
              <a:defRPr/>
            </a:pPr>
            <a:r>
              <a:rPr lang="de-DE" altLang="de-DE" sz="1800" dirty="0"/>
              <a:t>Thema nicht zu weitläufig bearbeiten, da sonst die einzelnen Aspekte nur oberflächlich bearbeitet werden können</a:t>
            </a:r>
          </a:p>
          <a:p>
            <a:pPr eaLnBrk="1" hangingPunct="1">
              <a:spcBef>
                <a:spcPct val="0"/>
              </a:spcBef>
              <a:buSzPct val="112000"/>
              <a:buFont typeface="Arial" panose="020B0604020202020204" pitchFamily="34" charset="0"/>
              <a:buChar char="•"/>
              <a:defRPr/>
            </a:pPr>
            <a:endParaRPr lang="de-DE" altLang="de-DE" sz="1800" b="0" dirty="0"/>
          </a:p>
          <a:p>
            <a:pPr eaLnBrk="1" hangingPunct="1">
              <a:spcBef>
                <a:spcPct val="0"/>
              </a:spcBef>
              <a:buSzPct val="112000"/>
              <a:buFont typeface="Arial" panose="020B0604020202020204" pitchFamily="34" charset="0"/>
              <a:buChar char="•"/>
              <a:defRPr/>
            </a:pPr>
            <a:r>
              <a:rPr lang="de-DE" altLang="de-DE" sz="1800" dirty="0"/>
              <a:t>Thema besser eng begrenzen und somit präzise sowie fokussiert bearbeiten</a:t>
            </a:r>
          </a:p>
          <a:p>
            <a:pPr eaLnBrk="1" hangingPunct="1">
              <a:spcBef>
                <a:spcPct val="0"/>
              </a:spcBef>
              <a:buSzPct val="112000"/>
              <a:buFont typeface="Arial" panose="020B0604020202020204" pitchFamily="34" charset="0"/>
              <a:buChar char="•"/>
              <a:defRPr/>
            </a:pPr>
            <a:endParaRPr lang="de-DE" altLang="de-DE" sz="1800" b="0" dirty="0"/>
          </a:p>
          <a:p>
            <a:pPr eaLnBrk="1" hangingPunct="1">
              <a:spcBef>
                <a:spcPct val="0"/>
              </a:spcBef>
              <a:buSzPct val="112000"/>
              <a:buFont typeface="Arial" panose="020B0604020202020204" pitchFamily="34" charset="0"/>
              <a:buChar char="•"/>
              <a:defRPr/>
            </a:pPr>
            <a:r>
              <a:rPr lang="de-DE" altLang="de-DE" sz="1800" dirty="0"/>
              <a:t>auf verwandte Themen kann in der Arbeit in Fußnoten verwiesen und somit in der Arbeit abgegrenzt werden, z.B.:</a:t>
            </a:r>
          </a:p>
          <a:p>
            <a:pPr lvl="1" eaLnBrk="1" hangingPunct="1">
              <a:spcBef>
                <a:spcPct val="0"/>
              </a:spcBef>
              <a:buSzPct val="112000"/>
              <a:buFont typeface="Arial" panose="020B0604020202020204" pitchFamily="34" charset="0"/>
              <a:buChar char="•"/>
              <a:defRPr/>
            </a:pPr>
            <a:r>
              <a:rPr lang="de-DE" altLang="de-DE" sz="1400" b="0" dirty="0"/>
              <a:t>„Für weiterführende Ausführungen zum Thema </a:t>
            </a:r>
            <a:r>
              <a:rPr lang="de-DE" altLang="de-DE" sz="1400" b="0" dirty="0" err="1"/>
              <a:t>xy</a:t>
            </a:r>
            <a:r>
              <a:rPr lang="de-DE" altLang="de-DE" sz="1400" b="0" dirty="0"/>
              <a:t>  vgl. Beispielautor, A. (2000), S 5.“</a:t>
            </a:r>
          </a:p>
          <a:p>
            <a:pPr eaLnBrk="1" hangingPunct="1">
              <a:spcBef>
                <a:spcPct val="0"/>
              </a:spcBef>
              <a:buSzPct val="112000"/>
              <a:buFont typeface="Arial" panose="020B0604020202020204" pitchFamily="34" charset="0"/>
              <a:buChar char="•"/>
              <a:defRPr/>
            </a:pPr>
            <a:endParaRPr lang="de-DE" altLang="de-DE" sz="1400" b="0" dirty="0"/>
          </a:p>
        </p:txBody>
      </p:sp>
    </p:spTree>
    <p:extLst>
      <p:ext uri="{BB962C8B-B14F-4D97-AF65-F5344CB8AC3E}">
        <p14:creationId xmlns:p14="http://schemas.microsoft.com/office/powerpoint/2010/main" val="41009273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Themenfindung</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56880" y="1484987"/>
            <a:ext cx="6399839" cy="363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920" y="822664"/>
            <a:ext cx="3626325" cy="511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77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Literaturbeschaffung</a:t>
            </a:r>
          </a:p>
        </p:txBody>
      </p:sp>
      <p:sp>
        <p:nvSpPr>
          <p:cNvPr id="26627" name="Rechteck 1"/>
          <p:cNvSpPr>
            <a:spLocks noChangeArrowheads="1"/>
          </p:cNvSpPr>
          <p:nvPr/>
        </p:nvSpPr>
        <p:spPr bwMode="auto">
          <a:xfrm>
            <a:off x="3162300" y="1244097"/>
            <a:ext cx="59817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
                <a:schemeClr val="tx1"/>
              </a:buClr>
              <a:buSzPct val="112000"/>
              <a:buFont typeface="Arial" panose="020B0604020202020204" pitchFamily="34" charset="0"/>
              <a:buChar char="•"/>
            </a:pPr>
            <a:r>
              <a:rPr lang="de-DE" altLang="de-DE" sz="1800" dirty="0"/>
              <a:t>Fachartikel</a:t>
            </a:r>
          </a:p>
          <a:p>
            <a:pPr lvl="1" eaLnBrk="1" hangingPunct="1">
              <a:spcBef>
                <a:spcPct val="0"/>
              </a:spcBef>
              <a:buClr>
                <a:schemeClr val="tx1"/>
              </a:buClr>
              <a:buSzPct val="112000"/>
              <a:buFont typeface="Arial" panose="020B0604020202020204" pitchFamily="34" charset="0"/>
              <a:buChar char="•"/>
            </a:pPr>
            <a:r>
              <a:rPr lang="de-DE" altLang="de-DE" sz="1800" b="0" dirty="0"/>
              <a:t>sehr aktuell und wissenschaftlich fundiert</a:t>
            </a:r>
          </a:p>
          <a:p>
            <a:pPr lvl="1" eaLnBrk="1" hangingPunct="1">
              <a:spcBef>
                <a:spcPct val="0"/>
              </a:spcBef>
              <a:buClr>
                <a:schemeClr val="tx1"/>
              </a:buClr>
              <a:buSzPct val="112000"/>
              <a:buFont typeface="Arial" panose="020B0604020202020204" pitchFamily="34" charset="0"/>
              <a:buChar char="•"/>
            </a:pPr>
            <a:r>
              <a:rPr lang="de-DE" altLang="de-DE" sz="1800" b="0" dirty="0"/>
              <a:t>auch englische Literatur</a:t>
            </a:r>
          </a:p>
          <a:p>
            <a:pPr lvl="1" eaLnBrk="1" hangingPunct="1">
              <a:spcBef>
                <a:spcPct val="0"/>
              </a:spcBef>
              <a:buClr>
                <a:schemeClr val="tx1"/>
              </a:buClr>
              <a:buSzPct val="112000"/>
              <a:buFont typeface="Arial" panose="020B0604020202020204" pitchFamily="34" charset="0"/>
              <a:buChar char="•"/>
            </a:pPr>
            <a:endParaRPr lang="de-DE" altLang="de-DE" sz="1800" b="0" dirty="0"/>
          </a:p>
          <a:p>
            <a:pPr eaLnBrk="1" hangingPunct="1">
              <a:spcBef>
                <a:spcPct val="0"/>
              </a:spcBef>
              <a:buClr>
                <a:schemeClr val="tx1"/>
              </a:buClr>
              <a:buSzPct val="112000"/>
              <a:buFont typeface="Arial" panose="020B0604020202020204" pitchFamily="34" charset="0"/>
              <a:buChar char="•"/>
            </a:pPr>
            <a:r>
              <a:rPr lang="de-DE" altLang="de-DE" sz="1800" dirty="0"/>
              <a:t>Handwörterbücher, Lexika und Lehrbücher</a:t>
            </a:r>
            <a:endParaRPr lang="de-DE" altLang="de-DE" sz="1800" b="0" dirty="0"/>
          </a:p>
          <a:p>
            <a:pPr lvl="1" eaLnBrk="1" hangingPunct="1">
              <a:spcBef>
                <a:spcPct val="0"/>
              </a:spcBef>
              <a:buClr>
                <a:schemeClr val="tx1"/>
              </a:buClr>
              <a:buSzPct val="112000"/>
              <a:buFont typeface="Arial" panose="020B0604020202020204" pitchFamily="34" charset="0"/>
              <a:buChar char="•"/>
            </a:pPr>
            <a:r>
              <a:rPr lang="de-DE" altLang="de-DE" sz="1800" b="0" dirty="0"/>
              <a:t>enthalten </a:t>
            </a:r>
            <a:r>
              <a:rPr lang="de-DE" altLang="de-DE" sz="1800" dirty="0"/>
              <a:t>einen </a:t>
            </a:r>
            <a:r>
              <a:rPr lang="de-DE" altLang="de-DE" sz="1800" b="0" dirty="0"/>
              <a:t>kurzen Überblick mit weiterführender Literatur zu einem bestimmten Stichwort</a:t>
            </a:r>
          </a:p>
          <a:p>
            <a:pPr lvl="1" eaLnBrk="1" hangingPunct="1">
              <a:spcBef>
                <a:spcPct val="0"/>
              </a:spcBef>
              <a:buClr>
                <a:schemeClr val="tx1"/>
              </a:buClr>
              <a:buSzPct val="112000"/>
              <a:buFont typeface="Arial" panose="020B0604020202020204" pitchFamily="34" charset="0"/>
              <a:buChar char="•"/>
            </a:pPr>
            <a:r>
              <a:rPr lang="de-DE" altLang="de-DE" sz="1800" b="0" dirty="0"/>
              <a:t>Problem </a:t>
            </a:r>
            <a:r>
              <a:rPr lang="de-DE" altLang="de-DE" sz="1800" dirty="0">
                <a:sym typeface="Wingdings" panose="05000000000000000000" pitchFamily="2" charset="2"/>
              </a:rPr>
              <a:t></a:t>
            </a:r>
            <a:r>
              <a:rPr lang="de-DE" altLang="de-DE" sz="1800" b="0" dirty="0"/>
              <a:t> Literatur nur retrospektiv behandelt, nicht besonders aktuell und häufig keine Primärquellen</a:t>
            </a:r>
          </a:p>
          <a:p>
            <a:pPr lvl="1" eaLnBrk="1" hangingPunct="1">
              <a:spcBef>
                <a:spcPct val="0"/>
              </a:spcBef>
              <a:buClr>
                <a:schemeClr val="tx1"/>
              </a:buClr>
              <a:buSzPct val="112000"/>
              <a:buFont typeface="Arial" panose="020B0604020202020204" pitchFamily="34" charset="0"/>
              <a:buChar char="•"/>
            </a:pPr>
            <a:endParaRPr lang="de-DE" altLang="de-DE" sz="1800" b="0" dirty="0"/>
          </a:p>
          <a:p>
            <a:pPr eaLnBrk="1" hangingPunct="1">
              <a:spcBef>
                <a:spcPct val="0"/>
              </a:spcBef>
              <a:buClr>
                <a:schemeClr val="tx1"/>
              </a:buClr>
              <a:buSzPct val="112000"/>
              <a:buFont typeface="Arial" panose="020B0604020202020204" pitchFamily="34" charset="0"/>
              <a:buChar char="•"/>
            </a:pPr>
            <a:r>
              <a:rPr lang="de-DE" altLang="de-DE" sz="1800" dirty="0"/>
              <a:t>(Internetquellen nur in Ausnahmefall nutzen</a:t>
            </a:r>
            <a:r>
              <a:rPr lang="de-DE" altLang="de-DE" sz="1800" dirty="0" smtClean="0"/>
              <a:t>)</a:t>
            </a:r>
            <a:endParaRPr lang="de-DE" altLang="de-DE" sz="1800" dirty="0"/>
          </a:p>
          <a:p>
            <a:pPr lvl="1" eaLnBrk="1" hangingPunct="1">
              <a:spcBef>
                <a:spcPct val="0"/>
              </a:spcBef>
              <a:buClr>
                <a:schemeClr val="tx1"/>
              </a:buClr>
              <a:buSzPct val="112000"/>
              <a:buFont typeface="Arial" panose="020B0604020202020204" pitchFamily="34" charset="0"/>
              <a:buChar char="•"/>
            </a:pPr>
            <a:r>
              <a:rPr lang="de-DE" altLang="de-DE" sz="1800" b="0" dirty="0" smtClean="0"/>
              <a:t>besonders </a:t>
            </a:r>
            <a:r>
              <a:rPr lang="de-DE" altLang="de-DE" sz="1800" b="0" dirty="0"/>
              <a:t>kritische Auseinandersetzung notwendig</a:t>
            </a:r>
          </a:p>
        </p:txBody>
      </p:sp>
      <p:pic>
        <p:nvPicPr>
          <p:cNvPr id="26628" name="Picture 2" descr="C:\01_HS_LU\1_Lehre\15 Seminararbeiten\151 Allgemeines\Fotos\IMG_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96" y="2314575"/>
            <a:ext cx="2917054"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14004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Fachzeitschriften</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453" y="3133165"/>
            <a:ext cx="5669922" cy="3724834"/>
          </a:xfrm>
          <a:prstGeom prst="rect">
            <a:avLst/>
          </a:prstGeom>
          <a:noFill/>
          <a:ln>
            <a:noFill/>
          </a:ln>
          <a:extLst>
            <a:ext uri="{909E8E84-426E-40DD-AFC4-6F175D3DCCD1}">
              <a14:hiddenFill xmlns:a14="http://schemas.microsoft.com/office/drawing/2010/main">
                <a:gradFill rotWithShape="1">
                  <a:gsLst>
                    <a:gs pos="0">
                      <a:srgbClr val="000066"/>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7652" name="Rechteck 1"/>
          <p:cNvSpPr>
            <a:spLocks noChangeArrowheads="1"/>
          </p:cNvSpPr>
          <p:nvPr/>
        </p:nvSpPr>
        <p:spPr bwMode="auto">
          <a:xfrm>
            <a:off x="187325" y="1254126"/>
            <a:ext cx="8369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Arial" panose="020B0604020202020204" pitchFamily="34" charset="0"/>
              <a:buChar char="•"/>
            </a:pPr>
            <a:r>
              <a:rPr lang="de-DE" altLang="de-DE" sz="1800" b="0" dirty="0"/>
              <a:t>http://www.zeitschriftendatenbank.de/</a:t>
            </a:r>
          </a:p>
          <a:p>
            <a:pPr eaLnBrk="1" hangingPunct="1">
              <a:spcBef>
                <a:spcPct val="0"/>
              </a:spcBef>
              <a:buFont typeface="Arial" panose="020B0604020202020204" pitchFamily="34" charset="0"/>
              <a:buChar char="•"/>
            </a:pPr>
            <a:r>
              <a:rPr lang="de-DE" altLang="de-DE" sz="1800" b="0" dirty="0"/>
              <a:t>http://www.ifrs-portal.com/literaturdatenbank/index.php</a:t>
            </a:r>
          </a:p>
          <a:p>
            <a:pPr eaLnBrk="1" hangingPunct="1">
              <a:spcBef>
                <a:spcPct val="0"/>
              </a:spcBef>
              <a:buFont typeface="Arial" panose="020B0604020202020204" pitchFamily="34" charset="0"/>
              <a:buChar char="•"/>
            </a:pPr>
            <a:r>
              <a:rPr lang="de-DE" altLang="de-DE" sz="1800" b="0" dirty="0"/>
              <a:t>www.alles-finden-zbw.eu</a:t>
            </a:r>
          </a:p>
          <a:p>
            <a:pPr eaLnBrk="1" hangingPunct="1">
              <a:spcBef>
                <a:spcPct val="0"/>
              </a:spcBef>
              <a:buFont typeface="Arial" panose="020B0604020202020204" pitchFamily="34" charset="0"/>
              <a:buChar char="•"/>
            </a:pPr>
            <a:r>
              <a:rPr lang="de-DE" altLang="de-DE" sz="1800" dirty="0"/>
              <a:t>https://www.econbiz.de/eb/gw/ - </a:t>
            </a:r>
            <a:r>
              <a:rPr lang="de-DE" altLang="de-DE" sz="1800" dirty="0" err="1"/>
              <a:t>guided</a:t>
            </a:r>
            <a:r>
              <a:rPr lang="de-DE" altLang="de-DE" sz="1800" dirty="0"/>
              <a:t> </a:t>
            </a:r>
            <a:r>
              <a:rPr lang="de-DE" altLang="de-DE" sz="1800" dirty="0" err="1"/>
              <a:t>walk</a:t>
            </a:r>
            <a:r>
              <a:rPr lang="de-DE" altLang="de-DE" sz="1800" dirty="0"/>
              <a:t> Literaturrecherche </a:t>
            </a:r>
            <a:endParaRPr lang="de-DE" altLang="de-DE" sz="1800" b="0" dirty="0"/>
          </a:p>
          <a:p>
            <a:pPr eaLnBrk="1" hangingPunct="1">
              <a:spcBef>
                <a:spcPct val="0"/>
              </a:spcBef>
              <a:buFont typeface="Arial" panose="020B0604020202020204" pitchFamily="34" charset="0"/>
              <a:buChar char="•"/>
            </a:pPr>
            <a:r>
              <a:rPr lang="de-DE" altLang="de-DE" sz="1800" dirty="0"/>
              <a:t>http://gso.gbv.de (Bibliografische Angaben von Literaturquellen sind über die „Drucken/Speichern“- Funktion in </a:t>
            </a:r>
            <a:r>
              <a:rPr lang="de-DE" altLang="de-DE" sz="1800" dirty="0" err="1"/>
              <a:t>Citavi</a:t>
            </a:r>
            <a:r>
              <a:rPr lang="de-DE" altLang="de-DE" sz="1800" dirty="0"/>
              <a:t> </a:t>
            </a:r>
            <a:r>
              <a:rPr lang="de-DE" altLang="de-DE" sz="1800" dirty="0" err="1"/>
              <a:t>importierbar</a:t>
            </a:r>
            <a:endParaRPr lang="de-DE" altLang="de-DE" sz="1800" b="0" dirty="0"/>
          </a:p>
        </p:txBody>
      </p:sp>
    </p:spTree>
    <p:extLst>
      <p:ext uri="{BB962C8B-B14F-4D97-AF65-F5344CB8AC3E}">
        <p14:creationId xmlns:p14="http://schemas.microsoft.com/office/powerpoint/2010/main" val="141759141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113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dirty="0">
                <a:solidFill>
                  <a:schemeClr val="tx1"/>
                </a:solidFill>
                <a:latin typeface="Arial" panose="020B0604020202020204" pitchFamily="34" charset="0"/>
                <a:cs typeface="Arial" panose="020B0604020202020204" pitchFamily="34" charset="0"/>
              </a:rPr>
              <a:t>Literaturbeschaffung über Literaturverzeichnis </a:t>
            </a:r>
          </a:p>
          <a:p>
            <a:pPr>
              <a:defRPr/>
            </a:pPr>
            <a:r>
              <a:rPr lang="de-DE" b="1" dirty="0">
                <a:solidFill>
                  <a:schemeClr val="tx1"/>
                </a:solidFill>
                <a:latin typeface="Arial" panose="020B0604020202020204" pitchFamily="34" charset="0"/>
                <a:cs typeface="Arial" panose="020B0604020202020204" pitchFamily="34" charset="0"/>
              </a:rPr>
              <a:t>von Büchern und Zeitschriftenaufsätzen </a:t>
            </a:r>
          </a:p>
        </p:txBody>
      </p:sp>
      <p:sp>
        <p:nvSpPr>
          <p:cNvPr id="28675" name="Rechteck 1"/>
          <p:cNvSpPr>
            <a:spLocks noChangeArrowheads="1"/>
          </p:cNvSpPr>
          <p:nvPr/>
        </p:nvSpPr>
        <p:spPr bwMode="auto">
          <a:xfrm>
            <a:off x="4400550" y="1433513"/>
            <a:ext cx="46672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pPr>
            <a:r>
              <a:rPr lang="de-DE" altLang="de-DE" sz="1800" b="0" dirty="0"/>
              <a:t>Dissertationen und Habilitationen besonders ergiebig</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dirty="0"/>
              <a:t>Probleme:</a:t>
            </a:r>
          </a:p>
          <a:p>
            <a:pPr lvl="1" eaLnBrk="1" hangingPunct="1">
              <a:spcBef>
                <a:spcPct val="0"/>
              </a:spcBef>
              <a:buSzPct val="112000"/>
              <a:buFont typeface="Arial" panose="020B0604020202020204" pitchFamily="34" charset="0"/>
              <a:buChar char="•"/>
            </a:pPr>
            <a:r>
              <a:rPr lang="de-DE" altLang="de-DE" sz="1800" b="0" dirty="0"/>
              <a:t>Aktualität (nur Literatur vor dem jeweiligen Erscheinungsdatum),</a:t>
            </a:r>
          </a:p>
          <a:p>
            <a:pPr lvl="1" eaLnBrk="1" hangingPunct="1">
              <a:spcBef>
                <a:spcPct val="0"/>
              </a:spcBef>
              <a:buSzPct val="112000"/>
              <a:buFont typeface="Arial" panose="020B0604020202020204" pitchFamily="34" charset="0"/>
              <a:buChar char="•"/>
            </a:pPr>
            <a:endParaRPr lang="de-DE" altLang="de-DE" sz="1800" b="0" dirty="0"/>
          </a:p>
          <a:p>
            <a:pPr lvl="1" eaLnBrk="1" hangingPunct="1">
              <a:spcBef>
                <a:spcPct val="0"/>
              </a:spcBef>
              <a:buSzPct val="112000"/>
              <a:buFont typeface="Arial" panose="020B0604020202020204" pitchFamily="34" charset="0"/>
              <a:buChar char="•"/>
            </a:pPr>
            <a:r>
              <a:rPr lang="de-DE" altLang="de-DE" sz="1800" b="0" dirty="0"/>
              <a:t>Einseitigkeit (von einem Autor vorbewertet; Zitierkartell)</a:t>
            </a:r>
          </a:p>
          <a:p>
            <a:pPr lvl="1" eaLnBrk="1" hangingPunct="1">
              <a:spcBef>
                <a:spcPct val="0"/>
              </a:spcBef>
              <a:buSzPct val="112000"/>
              <a:buFont typeface="Arial" panose="020B0604020202020204" pitchFamily="34" charset="0"/>
              <a:buChar char="•"/>
            </a:pPr>
            <a:endParaRPr lang="de-DE" altLang="de-DE" sz="1800" b="0" dirty="0"/>
          </a:p>
          <a:p>
            <a:pPr lvl="1" eaLnBrk="1" hangingPunct="1">
              <a:spcBef>
                <a:spcPct val="0"/>
              </a:spcBef>
              <a:buSzPct val="112000"/>
              <a:buFont typeface="Arial" panose="020B0604020202020204" pitchFamily="34" charset="0"/>
              <a:buChar char="•"/>
            </a:pPr>
            <a:r>
              <a:rPr lang="de-DE" altLang="de-DE" sz="1800" b="0" dirty="0"/>
              <a:t>der Autor des Buches hat es vielleicht genauso gemacht</a:t>
            </a:r>
          </a:p>
        </p:txBody>
      </p:sp>
      <p:pic>
        <p:nvPicPr>
          <p:cNvPr id="28676" name="Picture 2" descr="C:\01_HS_LU\1_Lehre\15 Seminararbeiten\151 Allgemeines\Fotos\IMG_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3952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58514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Geschäftsberichte</a:t>
            </a:r>
          </a:p>
        </p:txBody>
      </p:sp>
      <p:sp>
        <p:nvSpPr>
          <p:cNvPr id="29699" name="Rechteck 12"/>
          <p:cNvSpPr>
            <a:spLocks noChangeArrowheads="1"/>
          </p:cNvSpPr>
          <p:nvPr/>
        </p:nvSpPr>
        <p:spPr bwMode="auto">
          <a:xfrm>
            <a:off x="1198563" y="1533525"/>
            <a:ext cx="809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Arial" panose="020B0604020202020204" pitchFamily="34" charset="0"/>
              <a:buChar char="•"/>
            </a:pPr>
            <a:r>
              <a:rPr lang="de-DE" altLang="de-DE" sz="1800" b="0" dirty="0"/>
              <a:t>www.bundesanzeiger.de =&gt; </a:t>
            </a:r>
            <a:r>
              <a:rPr lang="de-DE" altLang="de-DE" sz="1600" b="0" dirty="0"/>
              <a:t>Bereich: Rechnungslegungs- und Finanzberichte</a:t>
            </a:r>
            <a:endParaRPr lang="de-DE" altLang="de-DE" sz="1800" b="0" dirty="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1901825"/>
            <a:ext cx="3170237" cy="2160588"/>
          </a:xfrm>
          <a:prstGeom prst="rect">
            <a:avLst/>
          </a:prstGeom>
          <a:noFill/>
          <a:ln>
            <a:noFill/>
          </a:ln>
          <a:extLst>
            <a:ext uri="{909E8E84-426E-40DD-AFC4-6F175D3DCCD1}">
              <a14:hiddenFill xmlns:a14="http://schemas.microsoft.com/office/drawing/2010/main">
                <a:gradFill rotWithShape="1">
                  <a:gsLst>
                    <a:gs pos="0">
                      <a:srgbClr val="000066"/>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687888"/>
            <a:ext cx="3552825" cy="2160587"/>
          </a:xfrm>
          <a:prstGeom prst="rect">
            <a:avLst/>
          </a:prstGeom>
          <a:noFill/>
          <a:ln>
            <a:noFill/>
          </a:ln>
          <a:extLst>
            <a:ext uri="{909E8E84-426E-40DD-AFC4-6F175D3DCCD1}">
              <a14:hiddenFill xmlns:a14="http://schemas.microsoft.com/office/drawing/2010/main">
                <a:gradFill rotWithShape="1">
                  <a:gsLst>
                    <a:gs pos="0">
                      <a:srgbClr val="000066"/>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9702" name="Rechteck 15"/>
          <p:cNvSpPr>
            <a:spLocks noChangeArrowheads="1"/>
          </p:cNvSpPr>
          <p:nvPr/>
        </p:nvSpPr>
        <p:spPr bwMode="auto">
          <a:xfrm>
            <a:off x="1219200" y="4238625"/>
            <a:ext cx="809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Arial" panose="020B0604020202020204" pitchFamily="34" charset="0"/>
              <a:buChar char="•"/>
            </a:pPr>
            <a:r>
              <a:rPr lang="de-DE" altLang="de-DE" sz="1800" dirty="0"/>
              <a:t>www.ifrs-portal.com =&gt; Bereich: IFRS-Abschlüsse</a:t>
            </a:r>
          </a:p>
        </p:txBody>
      </p:sp>
      <p:sp>
        <p:nvSpPr>
          <p:cNvPr id="2" name="Pfeil nach unten 1"/>
          <p:cNvSpPr/>
          <p:nvPr/>
        </p:nvSpPr>
        <p:spPr>
          <a:xfrm rot="2137754">
            <a:off x="1857375" y="3124200"/>
            <a:ext cx="266700" cy="514350"/>
          </a:xfrm>
          <a:prstGeom prst="downArrow">
            <a:avLst/>
          </a:prstGeom>
          <a:solidFill>
            <a:srgbClr val="FFCB25"/>
          </a:solid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solidFill>
                <a:srgbClr val="003366"/>
              </a:solidFill>
            </a:endParaRPr>
          </a:p>
        </p:txBody>
      </p:sp>
      <p:sp>
        <p:nvSpPr>
          <p:cNvPr id="19" name="Pfeil nach unten 18"/>
          <p:cNvSpPr/>
          <p:nvPr/>
        </p:nvSpPr>
        <p:spPr>
          <a:xfrm rot="18296832">
            <a:off x="2403475" y="5000625"/>
            <a:ext cx="266700" cy="514350"/>
          </a:xfrm>
          <a:prstGeom prst="downArrow">
            <a:avLst/>
          </a:prstGeom>
          <a:solidFill>
            <a:srgbClr val="FFCB25"/>
          </a:solid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solidFill>
                <a:srgbClr val="003366"/>
              </a:solidFill>
            </a:endParaRPr>
          </a:p>
        </p:txBody>
      </p:sp>
    </p:spTree>
    <p:extLst>
      <p:ext uri="{BB962C8B-B14F-4D97-AF65-F5344CB8AC3E}">
        <p14:creationId xmlns:p14="http://schemas.microsoft.com/office/powerpoint/2010/main" val="51214334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Aktuelle deutsche Gesetze</a:t>
            </a:r>
          </a:p>
        </p:txBody>
      </p:sp>
      <p:sp>
        <p:nvSpPr>
          <p:cNvPr id="30723" name="Rechteck 12"/>
          <p:cNvSpPr>
            <a:spLocks noChangeArrowheads="1"/>
          </p:cNvSpPr>
          <p:nvPr/>
        </p:nvSpPr>
        <p:spPr bwMode="auto">
          <a:xfrm>
            <a:off x="274638" y="1447800"/>
            <a:ext cx="8421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Arial" panose="020B0604020202020204" pitchFamily="34" charset="0"/>
              <a:buChar char="•"/>
            </a:pPr>
            <a:r>
              <a:rPr lang="de-DE" altLang="de-DE" sz="1800" b="0" dirty="0"/>
              <a:t>http://www.gesetze-im-internet.de/aktuell.html </a:t>
            </a:r>
          </a:p>
          <a:p>
            <a:pPr eaLnBrk="1" hangingPunct="1">
              <a:spcBef>
                <a:spcPct val="0"/>
              </a:spcBef>
              <a:buFont typeface="Arial" panose="020B0604020202020204" pitchFamily="34" charset="0"/>
              <a:buChar char="•"/>
            </a:pPr>
            <a:r>
              <a:rPr lang="de-DE" altLang="de-DE" sz="1800" b="0" dirty="0"/>
              <a:t>=&gt; alle deutschen Gesetze (HGB; AktG, .. .) sind mit ihrem aktuellen Stand in der </a:t>
            </a:r>
            <a:r>
              <a:rPr lang="de-DE" altLang="de-DE" sz="1600" b="0" dirty="0"/>
              <a:t>Juris Datenbank als PDF oder im </a:t>
            </a:r>
            <a:r>
              <a:rPr lang="de-DE" altLang="de-DE" sz="1600" b="0" dirty="0" err="1"/>
              <a:t>Html</a:t>
            </a:r>
            <a:r>
              <a:rPr lang="de-DE" altLang="de-DE" sz="1600" b="0" dirty="0"/>
              <a:t>-Format des BMJ zu finden</a:t>
            </a:r>
            <a:endParaRPr lang="de-DE" altLang="de-DE" sz="1800" b="0" dirty="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2498725"/>
            <a:ext cx="7948613" cy="3473450"/>
          </a:xfrm>
          <a:prstGeom prst="rect">
            <a:avLst/>
          </a:prstGeom>
          <a:noFill/>
          <a:ln>
            <a:noFill/>
          </a:ln>
          <a:extLst>
            <a:ext uri="{909E8E84-426E-40DD-AFC4-6F175D3DCCD1}">
              <a14:hiddenFill xmlns:a14="http://schemas.microsoft.com/office/drawing/2010/main">
                <a:gradFill rotWithShape="1">
                  <a:gsLst>
                    <a:gs pos="0">
                      <a:srgbClr val="000066"/>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Pfeil nach unten 9"/>
          <p:cNvSpPr/>
          <p:nvPr/>
        </p:nvSpPr>
        <p:spPr>
          <a:xfrm rot="2137754">
            <a:off x="515938" y="2813050"/>
            <a:ext cx="266700" cy="330200"/>
          </a:xfrm>
          <a:prstGeom prst="downArrow">
            <a:avLst/>
          </a:prstGeom>
          <a:solidFill>
            <a:srgbClr val="FFCB25"/>
          </a:solid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solidFill>
                <a:srgbClr val="003366"/>
              </a:solidFill>
            </a:endParaRPr>
          </a:p>
        </p:txBody>
      </p:sp>
    </p:spTree>
    <p:extLst>
      <p:ext uri="{BB962C8B-B14F-4D97-AF65-F5344CB8AC3E}">
        <p14:creationId xmlns:p14="http://schemas.microsoft.com/office/powerpoint/2010/main" val="1602666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Wege der Literaturbeschaffung</a:t>
            </a:r>
          </a:p>
        </p:txBody>
      </p:sp>
      <p:sp>
        <p:nvSpPr>
          <p:cNvPr id="31747" name="Rechteck 1"/>
          <p:cNvSpPr>
            <a:spLocks noChangeArrowheads="1"/>
          </p:cNvSpPr>
          <p:nvPr/>
        </p:nvSpPr>
        <p:spPr bwMode="auto">
          <a:xfrm>
            <a:off x="4181475" y="1538288"/>
            <a:ext cx="46672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pPr>
            <a:r>
              <a:rPr lang="de-DE" altLang="de-DE" sz="1800" dirty="0"/>
              <a:t>Bibliothek</a:t>
            </a:r>
          </a:p>
          <a:p>
            <a:pPr lvl="1" eaLnBrk="1" hangingPunct="1">
              <a:spcBef>
                <a:spcPct val="0"/>
              </a:spcBef>
              <a:buSzPct val="112000"/>
              <a:buFont typeface="Arial" panose="020B0604020202020204" pitchFamily="34" charset="0"/>
              <a:buChar char="•"/>
            </a:pPr>
            <a:r>
              <a:rPr lang="de-DE" altLang="de-DE" sz="1800" b="0" dirty="0"/>
              <a:t>Bibliothek Hochschule Ludwigshafen</a:t>
            </a:r>
          </a:p>
          <a:p>
            <a:pPr lvl="1" eaLnBrk="1" hangingPunct="1">
              <a:spcBef>
                <a:spcPct val="0"/>
              </a:spcBef>
              <a:buSzPct val="112000"/>
              <a:buFont typeface="Arial" panose="020B0604020202020204" pitchFamily="34" charset="0"/>
              <a:buChar char="•"/>
            </a:pPr>
            <a:r>
              <a:rPr lang="de-DE" altLang="de-DE" sz="1800" b="0" dirty="0"/>
              <a:t>Universitätsbibliothek Mannheim</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dirty="0"/>
              <a:t>Fernleihe</a:t>
            </a:r>
          </a:p>
          <a:p>
            <a:pPr lvl="1" eaLnBrk="1" hangingPunct="1">
              <a:spcBef>
                <a:spcPct val="0"/>
              </a:spcBef>
              <a:buSzPct val="112000"/>
              <a:buFont typeface="Arial" panose="020B0604020202020204" pitchFamily="34" charset="0"/>
              <a:buChar char="•"/>
            </a:pPr>
            <a:r>
              <a:rPr lang="de-DE" altLang="de-DE" sz="1800" b="0" dirty="0"/>
              <a:t>häufig kostenpflichtig mit ca. 1,50 € und ggf. zusätzlich Portokosten für Benachrichtigungskarte  </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dirty="0"/>
              <a:t>Dokumentenlieferdienst Subito</a:t>
            </a:r>
          </a:p>
          <a:p>
            <a:pPr lvl="1" eaLnBrk="1" hangingPunct="1">
              <a:spcBef>
                <a:spcPct val="0"/>
              </a:spcBef>
              <a:buSzPct val="112000"/>
              <a:buFont typeface="Arial" panose="020B0604020202020204" pitchFamily="34" charset="0"/>
              <a:buChar char="•"/>
            </a:pPr>
            <a:r>
              <a:rPr lang="de-DE" altLang="de-DE" sz="1800" b="0" dirty="0"/>
              <a:t>http://www.subito-doc.de</a:t>
            </a:r>
          </a:p>
          <a:p>
            <a:pPr lvl="1" eaLnBrk="1" hangingPunct="1">
              <a:spcBef>
                <a:spcPct val="0"/>
              </a:spcBef>
              <a:buSzPct val="112000"/>
              <a:buFont typeface="Arial" panose="020B0604020202020204" pitchFamily="34" charset="0"/>
              <a:buChar char="•"/>
            </a:pPr>
            <a:r>
              <a:rPr lang="de-DE" altLang="de-DE" sz="1800" b="0" dirty="0"/>
              <a:t>schnell, aber teuer: mind. 4 €, Bücher 8 €</a:t>
            </a:r>
          </a:p>
          <a:p>
            <a:pPr lvl="1" eaLnBrk="1" hangingPunct="1">
              <a:spcBef>
                <a:spcPct val="0"/>
              </a:spcBef>
              <a:buSzPct val="112000"/>
              <a:buFont typeface="Arial" panose="020B0604020202020204" pitchFamily="34" charset="0"/>
              <a:buChar char="•"/>
            </a:pPr>
            <a:endParaRPr lang="de-DE" altLang="de-DE" sz="1800" b="0" dirty="0"/>
          </a:p>
          <a:p>
            <a:pPr lvl="1" eaLnBrk="1" hangingPunct="1">
              <a:spcBef>
                <a:spcPct val="0"/>
              </a:spcBef>
              <a:buSzPct val="112000"/>
              <a:buFont typeface="Arial" panose="020B0604020202020204" pitchFamily="34" charset="0"/>
              <a:buChar char="•"/>
            </a:pPr>
            <a:endParaRPr lang="de-DE" altLang="de-DE" sz="1800" b="0" dirty="0"/>
          </a:p>
        </p:txBody>
      </p:sp>
      <p:pic>
        <p:nvPicPr>
          <p:cNvPr id="31748" name="Picture 2" descr="C:\01_HS_LU\1_Lehre\15 Seminararbeiten\151 Allgemeines\Fotos\IMG_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3952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3945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Wege der Literaturbeschaffung</a:t>
            </a:r>
          </a:p>
        </p:txBody>
      </p:sp>
      <p:pic>
        <p:nvPicPr>
          <p:cNvPr id="4" name="Grafik 3"/>
          <p:cNvPicPr>
            <a:picLocks noChangeAspect="1"/>
          </p:cNvPicPr>
          <p:nvPr/>
        </p:nvPicPr>
        <p:blipFill>
          <a:blip r:embed="rId3"/>
          <a:stretch>
            <a:fillRect/>
          </a:stretch>
        </p:blipFill>
        <p:spPr>
          <a:xfrm>
            <a:off x="307196" y="957431"/>
            <a:ext cx="8324819" cy="5220144"/>
          </a:xfrm>
          <a:prstGeom prst="rect">
            <a:avLst/>
          </a:prstGeom>
        </p:spPr>
      </p:pic>
    </p:spTree>
    <p:extLst>
      <p:ext uri="{BB962C8B-B14F-4D97-AF65-F5344CB8AC3E}">
        <p14:creationId xmlns:p14="http://schemas.microsoft.com/office/powerpoint/2010/main" val="3725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Datenrecherche mit EBSCO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040" y="1390650"/>
            <a:ext cx="57245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352550" y="3905250"/>
            <a:ext cx="7315200" cy="2031325"/>
          </a:xfrm>
          <a:prstGeom prst="rect">
            <a:avLst/>
          </a:prstGeom>
          <a:noFill/>
        </p:spPr>
        <p:txBody>
          <a:bodyPr wrap="square" rtlCol="0">
            <a:spAutoFit/>
          </a:bodyPr>
          <a:lstStyle/>
          <a:p>
            <a:pPr marL="285750" indent="-285750">
              <a:buFont typeface="Arial" panose="020B0604020202020204" pitchFamily="34" charset="0"/>
              <a:buChar char="•"/>
            </a:pPr>
            <a:r>
              <a:rPr lang="de-DE" dirty="0"/>
              <a:t>EBSCO ist eine Datenbank mit Volltext für ca. 2.300 Zeitschriften im </a:t>
            </a:r>
            <a:r>
              <a:rPr lang="de-DE" dirty="0" err="1"/>
              <a:t>pdf</a:t>
            </a:r>
            <a:r>
              <a:rPr lang="de-DE" dirty="0"/>
              <a:t>-Format (viel auch in englischer Sprache), Reports, SWOT-Analysen und Case </a:t>
            </a:r>
            <a:r>
              <a:rPr lang="de-DE" dirty="0" err="1"/>
              <a:t>Studys</a:t>
            </a:r>
            <a:r>
              <a:rPr lang="de-DE" dirty="0"/>
              <a:t> </a:t>
            </a:r>
          </a:p>
          <a:p>
            <a:pPr marL="285750" indent="-285750">
              <a:buFont typeface="Arial" panose="020B0604020202020204" pitchFamily="34" charset="0"/>
              <a:buChar char="•"/>
            </a:pPr>
            <a:r>
              <a:rPr lang="de-DE" dirty="0"/>
              <a:t>Schulung über Internet: Cisco </a:t>
            </a:r>
            <a:r>
              <a:rPr lang="de-DE" dirty="0" err="1"/>
              <a:t>WebEx</a:t>
            </a:r>
            <a:r>
              <a:rPr lang="de-DE" dirty="0"/>
              <a:t> </a:t>
            </a:r>
          </a:p>
          <a:p>
            <a:pPr marL="285750" indent="-285750">
              <a:buFont typeface="Arial" panose="020B0604020202020204" pitchFamily="34" charset="0"/>
              <a:buChar char="•"/>
            </a:pPr>
            <a:r>
              <a:rPr lang="de-DE" dirty="0"/>
              <a:t>Möglichkeiten: z.B. Benachrichtigung bei neuen Artikeln zu einem Suchwort, Meldung bei neuer Ausgabe einer Zeitschrift, Exportieren von Literaturlisten, Speichern von Suchergebnissen</a:t>
            </a:r>
            <a:endParaRPr lang="en-US" dirty="0"/>
          </a:p>
        </p:txBody>
      </p:sp>
    </p:spTree>
    <p:extLst>
      <p:ext uri="{BB962C8B-B14F-4D97-AF65-F5344CB8AC3E}">
        <p14:creationId xmlns:p14="http://schemas.microsoft.com/office/powerpoint/2010/main" val="110421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701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Grundlegendes zum </a:t>
            </a:r>
          </a:p>
          <a:p>
            <a:pPr>
              <a:defRPr/>
            </a:pPr>
            <a:r>
              <a:rPr lang="de-DE" sz="2400" b="1" dirty="0" err="1">
                <a:solidFill>
                  <a:schemeClr val="tx1"/>
                </a:solidFill>
                <a:latin typeface="Arial" panose="020B0604020202020204" pitchFamily="34" charset="0"/>
                <a:cs typeface="Arial" panose="020B0604020202020204" pitchFamily="34" charset="0"/>
              </a:rPr>
              <a:t>Bachelorandenseminar</a:t>
            </a:r>
            <a:endParaRPr lang="de-DE" sz="2400" b="1" dirty="0">
              <a:solidFill>
                <a:schemeClr val="tx1"/>
              </a:solidFill>
              <a:latin typeface="Arial" panose="020B0604020202020204" pitchFamily="34" charset="0"/>
              <a:cs typeface="Arial" panose="020B0604020202020204" pitchFamily="34" charset="0"/>
            </a:endParaRPr>
          </a:p>
        </p:txBody>
      </p:sp>
      <p:sp>
        <p:nvSpPr>
          <p:cNvPr id="4" name="Rechteck 3"/>
          <p:cNvSpPr/>
          <p:nvPr/>
        </p:nvSpPr>
        <p:spPr>
          <a:xfrm>
            <a:off x="1051207" y="1435547"/>
            <a:ext cx="8012112" cy="3970318"/>
          </a:xfrm>
          <a:prstGeom prst="rect">
            <a:avLst/>
          </a:prstGeom>
        </p:spPr>
        <p:txBody>
          <a:bodyPr>
            <a:spAutoFit/>
          </a:bodyPr>
          <a:lstStyle/>
          <a:p>
            <a:r>
              <a:rPr lang="de-DE" dirty="0">
                <a:latin typeface="Arial" panose="020B0604020202020204" pitchFamily="34" charset="0"/>
                <a:cs typeface="Arial" panose="020B0604020202020204" pitchFamily="34" charset="0"/>
              </a:rPr>
              <a:t>Abgabe </a:t>
            </a:r>
            <a:r>
              <a:rPr lang="de-DE" dirty="0" smtClean="0">
                <a:latin typeface="Arial" panose="020B0604020202020204" pitchFamily="34" charset="0"/>
                <a:cs typeface="Arial" panose="020B0604020202020204" pitchFamily="34" charset="0"/>
              </a:rPr>
              <a:t>der </a:t>
            </a:r>
            <a:r>
              <a:rPr lang="de-DE" dirty="0">
                <a:latin typeface="Arial" panose="020B0604020202020204" pitchFamily="34" charset="0"/>
                <a:cs typeface="Arial" panose="020B0604020202020204" pitchFamily="34" charset="0"/>
              </a:rPr>
              <a:t>Projektskizze spätestens am </a:t>
            </a:r>
            <a:r>
              <a:rPr lang="de-DE" b="1" dirty="0" smtClean="0">
                <a:latin typeface="Arial" panose="020B0604020202020204" pitchFamily="34" charset="0"/>
                <a:cs typeface="Arial" panose="020B0604020202020204" pitchFamily="34" charset="0"/>
              </a:rPr>
              <a:t>20.05.2022 </a:t>
            </a:r>
            <a:r>
              <a:rPr lang="de-DE" b="1" dirty="0">
                <a:latin typeface="Arial" panose="020B0604020202020204" pitchFamily="34" charset="0"/>
                <a:cs typeface="Arial" panose="020B0604020202020204" pitchFamily="34" charset="0"/>
              </a:rPr>
              <a:t>(12.00 Uhr) </a:t>
            </a:r>
            <a:r>
              <a:rPr lang="de-DE" dirty="0">
                <a:latin typeface="Arial" panose="020B0604020202020204" pitchFamily="34" charset="0"/>
                <a:cs typeface="Arial" panose="020B0604020202020204" pitchFamily="34" charset="0"/>
              </a:rPr>
              <a:t>per Mail: </a:t>
            </a:r>
            <a:r>
              <a:rPr lang="de-DE" dirty="0">
                <a:latin typeface="Arial" panose="020B0604020202020204" pitchFamily="34" charset="0"/>
                <a:cs typeface="Arial" panose="020B0604020202020204" pitchFamily="34" charset="0"/>
                <a:hlinkClick r:id="rId3"/>
              </a:rPr>
              <a:t>Katharina.Notheis@hwg-lu.de</a:t>
            </a:r>
            <a:r>
              <a:rPr lang="de-DE" dirty="0">
                <a:latin typeface="Arial" panose="020B0604020202020204" pitchFamily="34" charset="0"/>
                <a:cs typeface="Arial" panose="020B0604020202020204" pitchFamily="34" charset="0"/>
              </a:rPr>
              <a:t> </a:t>
            </a:r>
          </a:p>
          <a:p>
            <a:endParaRPr lang="de-DE" b="1" dirty="0" smtClean="0">
              <a:latin typeface="Arial" panose="020B0604020202020204" pitchFamily="34" charset="0"/>
              <a:cs typeface="Arial" panose="020B0604020202020204" pitchFamily="34" charset="0"/>
            </a:endParaRPr>
          </a:p>
          <a:p>
            <a:endParaRPr lang="de-DE" b="1"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Rahmenbedingungen</a:t>
            </a:r>
            <a:r>
              <a:rPr lang="de-DE"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dirty="0">
                <a:latin typeface="Arial" panose="020B0604020202020204" pitchFamily="34" charset="0"/>
                <a:cs typeface="Arial" panose="020B0604020202020204" pitchFamily="34" charset="0"/>
              </a:rPr>
              <a:t>I. </a:t>
            </a:r>
            <a:r>
              <a:rPr lang="de-DE" dirty="0" smtClean="0">
                <a:latin typeface="Arial" panose="020B0604020202020204" pitchFamily="34" charset="0"/>
                <a:cs typeface="Arial" panose="020B0604020202020204" pitchFamily="34" charset="0"/>
              </a:rPr>
              <a:t>d. R</a:t>
            </a:r>
            <a:r>
              <a:rPr lang="de-DE" dirty="0">
                <a:latin typeface="Arial" panose="020B0604020202020204" pitchFamily="34" charset="0"/>
                <a:cs typeface="Arial" panose="020B0604020202020204" pitchFamily="34" charset="0"/>
              </a:rPr>
              <a:t>. im 6. Semester, frühestens nach dem Erreichen von 120 </a:t>
            </a:r>
            <a:r>
              <a:rPr lang="de-DE" dirty="0" err="1">
                <a:latin typeface="Arial" panose="020B0604020202020204" pitchFamily="34" charset="0"/>
                <a:cs typeface="Arial" panose="020B0604020202020204" pitchFamily="34" charset="0"/>
              </a:rPr>
              <a:t>Credits</a:t>
            </a:r>
            <a:r>
              <a:rPr lang="de-DE"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b="1" dirty="0">
                <a:latin typeface="Arial" panose="020B0604020202020204" pitchFamily="34" charset="0"/>
                <a:cs typeface="Arial" panose="020B0604020202020204" pitchFamily="34" charset="0"/>
              </a:rPr>
              <a:t>Voraussetzung</a:t>
            </a:r>
            <a:r>
              <a:rPr lang="de-DE" dirty="0">
                <a:latin typeface="Arial" panose="020B0604020202020204" pitchFamily="34" charset="0"/>
                <a:cs typeface="Arial" panose="020B0604020202020204" pitchFamily="34" charset="0"/>
              </a:rPr>
              <a:t>: erfolgreich abgelegte Prüfungen der ersten vier Semester.</a:t>
            </a: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dirty="0">
                <a:latin typeface="Arial" panose="020B0604020202020204" pitchFamily="34" charset="0"/>
                <a:cs typeface="Arial" panose="020B0604020202020204" pitchFamily="34" charset="0"/>
              </a:rPr>
              <a:t>Unmittelbar vor oder während der Bachelorarbeit zu besuchen.</a:t>
            </a: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dirty="0">
                <a:latin typeface="Arial" panose="020B0604020202020204" pitchFamily="34" charset="0"/>
                <a:cs typeface="Arial" panose="020B0604020202020204" pitchFamily="34" charset="0"/>
              </a:rPr>
              <a:t>Wird mit 3 ECTS </a:t>
            </a:r>
            <a:r>
              <a:rPr lang="de-DE" dirty="0" err="1">
                <a:latin typeface="Arial" panose="020B0604020202020204" pitchFamily="34" charset="0"/>
                <a:cs typeface="Arial" panose="020B0604020202020204" pitchFamily="34" charset="0"/>
              </a:rPr>
              <a:t>creditiert</a:t>
            </a:r>
            <a:r>
              <a:rPr lang="de-DE" dirty="0">
                <a:latin typeface="Arial" panose="020B0604020202020204" pitchFamily="34" charset="0"/>
                <a:cs typeface="Arial" panose="020B0604020202020204" pitchFamily="34" charset="0"/>
              </a:rPr>
              <a:t> und ist nur in Verbindung mit der Bachelorarbeit zu erbringen.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27904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749044"/>
            <a:ext cx="6781800" cy="5108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2"/>
          <p:cNvSpPr txBox="1">
            <a:spLocks/>
          </p:cNvSpPr>
          <p:nvPr/>
        </p:nvSpPr>
        <p:spPr>
          <a:xfrm>
            <a:off x="423780" y="367650"/>
            <a:ext cx="4916643" cy="7857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lang="de-DE" sz="2400" b="1" i="0" kern="1200" baseline="0">
                <a:solidFill>
                  <a:schemeClr val="tx1"/>
                </a:solidFill>
                <a:latin typeface="Arial" panose="020B0604020202020204" pitchFamily="34" charset="0"/>
                <a:ea typeface="+mn-ea"/>
                <a:cs typeface="Arial" panose="020B0604020202020204" pitchFamily="34" charset="0"/>
              </a:defRPr>
            </a:lvl1pPr>
          </a:lstStyle>
          <a:p>
            <a:r>
              <a:rPr lang="en-US" dirty="0" err="1"/>
              <a:t>Datenrecherche</a:t>
            </a:r>
            <a:r>
              <a:rPr lang="en-US" dirty="0"/>
              <a:t> </a:t>
            </a:r>
            <a:r>
              <a:rPr lang="en-US" dirty="0" err="1"/>
              <a:t>mit</a:t>
            </a:r>
            <a:r>
              <a:rPr lang="en-US" dirty="0"/>
              <a:t> EBSCO </a:t>
            </a:r>
          </a:p>
        </p:txBody>
      </p:sp>
      <p:sp>
        <p:nvSpPr>
          <p:cNvPr id="4" name="Textfeld 3"/>
          <p:cNvSpPr txBox="1"/>
          <p:nvPr/>
        </p:nvSpPr>
        <p:spPr>
          <a:xfrm>
            <a:off x="552450" y="1258194"/>
            <a:ext cx="8077200" cy="646331"/>
          </a:xfrm>
          <a:prstGeom prst="rect">
            <a:avLst/>
          </a:prstGeom>
          <a:noFill/>
        </p:spPr>
        <p:txBody>
          <a:bodyPr wrap="square" rtlCol="0">
            <a:spAutoFit/>
          </a:bodyPr>
          <a:lstStyle/>
          <a:p>
            <a:r>
              <a:rPr lang="de-DE" dirty="0"/>
              <a:t>https://www.ebscohost.com/</a:t>
            </a:r>
            <a:r>
              <a:rPr lang="en-US" dirty="0"/>
              <a:t> -&gt; EBSCOhost web -&gt; Business Source Premier</a:t>
            </a:r>
            <a:endParaRPr lang="de-DE" dirty="0"/>
          </a:p>
          <a:p>
            <a:endParaRPr lang="en-US" dirty="0"/>
          </a:p>
        </p:txBody>
      </p:sp>
    </p:spTree>
    <p:extLst>
      <p:ext uri="{BB962C8B-B14F-4D97-AF65-F5344CB8AC3E}">
        <p14:creationId xmlns:p14="http://schemas.microsoft.com/office/powerpoint/2010/main" val="297144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p:nvPr/>
        </p:nvSpPr>
        <p:spPr>
          <a:xfrm>
            <a:off x="382588" y="42227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Tipps zum wissenschaftlichen </a:t>
            </a:r>
          </a:p>
          <a:p>
            <a:pPr>
              <a:defRPr/>
            </a:pPr>
            <a:r>
              <a:rPr lang="de-DE" sz="2400" b="1" dirty="0">
                <a:solidFill>
                  <a:schemeClr val="tx1"/>
                </a:solidFill>
                <a:latin typeface="Arial" panose="020B0604020202020204" pitchFamily="34" charset="0"/>
                <a:cs typeface="Arial" panose="020B0604020202020204" pitchFamily="34" charset="0"/>
              </a:rPr>
              <a:t>Arbeiten über HS-Homepage</a:t>
            </a:r>
          </a:p>
        </p:txBody>
      </p:sp>
      <p:pic>
        <p:nvPicPr>
          <p:cNvPr id="2" name="Grafik 1"/>
          <p:cNvPicPr>
            <a:picLocks noChangeAspect="1"/>
          </p:cNvPicPr>
          <p:nvPr/>
        </p:nvPicPr>
        <p:blipFill>
          <a:blip r:embed="rId3"/>
          <a:stretch>
            <a:fillRect/>
          </a:stretch>
        </p:blipFill>
        <p:spPr>
          <a:xfrm>
            <a:off x="544567" y="1097280"/>
            <a:ext cx="7850078" cy="5583816"/>
          </a:xfrm>
          <a:prstGeom prst="rect">
            <a:avLst/>
          </a:prstGeom>
        </p:spPr>
      </p:pic>
    </p:spTree>
    <p:extLst>
      <p:ext uri="{BB962C8B-B14F-4D97-AF65-F5344CB8AC3E}">
        <p14:creationId xmlns:p14="http://schemas.microsoft.com/office/powerpoint/2010/main" val="4152238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p:nvPr/>
        </p:nvSpPr>
        <p:spPr>
          <a:xfrm>
            <a:off x="38258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Literaturverwaltungsprogram</a:t>
            </a:r>
            <a:r>
              <a:rPr lang="de-DE" sz="2400" dirty="0"/>
              <a:t> </a:t>
            </a:r>
          </a:p>
          <a:p>
            <a:pPr>
              <a:defRPr/>
            </a:pPr>
            <a:r>
              <a:rPr lang="de-DE" sz="2400" b="1" dirty="0" err="1">
                <a:solidFill>
                  <a:schemeClr val="tx1"/>
                </a:solidFill>
                <a:latin typeface="Arial" panose="020B0604020202020204" pitchFamily="34" charset="0"/>
                <a:cs typeface="Arial" panose="020B0604020202020204" pitchFamily="34" charset="0"/>
              </a:rPr>
              <a:t>Citavi</a:t>
            </a:r>
            <a:endParaRPr lang="de-DE" sz="2400" b="1"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556" y="2523342"/>
            <a:ext cx="613410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278255" y="5502084"/>
            <a:ext cx="4905375" cy="369332"/>
          </a:xfrm>
          <a:prstGeom prst="rect">
            <a:avLst/>
          </a:prstGeom>
          <a:noFill/>
        </p:spPr>
        <p:txBody>
          <a:bodyPr wrap="square" rtlCol="0">
            <a:spAutoFit/>
          </a:bodyPr>
          <a:lstStyle/>
          <a:p>
            <a:r>
              <a:rPr lang="de-DE" dirty="0"/>
              <a:t>Bibliothek bietet Schulungstermine an !</a:t>
            </a:r>
            <a:endParaRPr lang="en-US" dirty="0"/>
          </a:p>
        </p:txBody>
      </p:sp>
      <p:sp>
        <p:nvSpPr>
          <p:cNvPr id="5" name="Textfeld 4"/>
          <p:cNvSpPr txBox="1"/>
          <p:nvPr/>
        </p:nvSpPr>
        <p:spPr>
          <a:xfrm>
            <a:off x="1352550" y="1397181"/>
            <a:ext cx="7315200" cy="1200329"/>
          </a:xfrm>
          <a:prstGeom prst="rect">
            <a:avLst/>
          </a:prstGeom>
          <a:noFill/>
        </p:spPr>
        <p:txBody>
          <a:bodyPr wrap="square" rtlCol="0">
            <a:spAutoFit/>
          </a:bodyPr>
          <a:lstStyle/>
          <a:p>
            <a:pPr marL="285750" indent="-285750">
              <a:buFont typeface="Arial" panose="020B0604020202020204" pitchFamily="34" charset="0"/>
              <a:buChar char="•"/>
            </a:pPr>
            <a:r>
              <a:rPr lang="de-DE" dirty="0" err="1"/>
              <a:t>Citavi</a:t>
            </a:r>
            <a:r>
              <a:rPr lang="de-DE" dirty="0"/>
              <a:t> ist ein Literaturverwaltungsprogramm, in das man bibliografische Angaben aus Bibliothekskatalogen importieren kann</a:t>
            </a:r>
          </a:p>
          <a:p>
            <a:pPr marL="285750" indent="-285750">
              <a:buFont typeface="Arial" panose="020B0604020202020204" pitchFamily="34" charset="0"/>
              <a:buChar char="•"/>
            </a:pPr>
            <a:r>
              <a:rPr lang="de-DE" dirty="0"/>
              <a:t>Es erleichtert das Zitieren in der Arbeit und die Erstellung des Literaturverzeichnisses im erheblichen Maße </a:t>
            </a:r>
            <a:endParaRPr lang="en-US" dirty="0"/>
          </a:p>
        </p:txBody>
      </p:sp>
    </p:spTree>
    <p:extLst>
      <p:ext uri="{BB962C8B-B14F-4D97-AF65-F5344CB8AC3E}">
        <p14:creationId xmlns:p14="http://schemas.microsoft.com/office/powerpoint/2010/main" val="3404366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Literaturbewertung - Grundsatz</a:t>
            </a:r>
          </a:p>
        </p:txBody>
      </p:sp>
      <p:sp>
        <p:nvSpPr>
          <p:cNvPr id="32771" name="Rechteck 1"/>
          <p:cNvSpPr>
            <a:spLocks noChangeArrowheads="1"/>
          </p:cNvSpPr>
          <p:nvPr/>
        </p:nvSpPr>
        <p:spPr bwMode="auto">
          <a:xfrm>
            <a:off x="3971925" y="1252538"/>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pPr>
            <a:r>
              <a:rPr lang="de-DE" altLang="de-DE" sz="1800" b="0" dirty="0"/>
              <a:t>In Bibliotheksbüchern / Zeitschriften schreibt und malt man nicht! </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keine Unterstreichungen, auch kein Bleistift, keine Bemerkungen eintragen, sondern</a:t>
            </a:r>
          </a:p>
          <a:p>
            <a:pPr eaLnBrk="1" hangingPunct="1">
              <a:spcBef>
                <a:spcPct val="0"/>
              </a:spcBef>
              <a:buSzPct val="112000"/>
              <a:buFont typeface="Arial" panose="020B0604020202020204" pitchFamily="34" charset="0"/>
              <a:buChar char="•"/>
            </a:pPr>
            <a:endParaRPr lang="de-DE" altLang="de-DE" sz="1800" b="0" dirty="0"/>
          </a:p>
          <a:p>
            <a:pPr lvl="1" eaLnBrk="1" hangingPunct="1">
              <a:spcBef>
                <a:spcPct val="0"/>
              </a:spcBef>
              <a:buSzPct val="112000"/>
              <a:buFont typeface="Arial" panose="020B0604020202020204" pitchFamily="34" charset="0"/>
              <a:buChar char="•"/>
            </a:pPr>
            <a:r>
              <a:rPr lang="de-DE" altLang="de-DE" sz="1800" b="0" dirty="0"/>
              <a:t>Haftnotizzettel</a:t>
            </a:r>
          </a:p>
          <a:p>
            <a:pPr lvl="1" eaLnBrk="1" hangingPunct="1">
              <a:spcBef>
                <a:spcPct val="0"/>
              </a:spcBef>
              <a:buSzPct val="112000"/>
              <a:buFont typeface="Arial" panose="020B0604020202020204" pitchFamily="34" charset="0"/>
              <a:buChar char="•"/>
            </a:pPr>
            <a:endParaRPr lang="de-DE" altLang="de-DE" sz="1800" b="0" dirty="0"/>
          </a:p>
          <a:p>
            <a:pPr lvl="1" eaLnBrk="1" hangingPunct="1">
              <a:spcBef>
                <a:spcPct val="0"/>
              </a:spcBef>
              <a:buSzPct val="112000"/>
              <a:buFont typeface="Arial" panose="020B0604020202020204" pitchFamily="34" charset="0"/>
              <a:buChar char="•"/>
            </a:pPr>
            <a:r>
              <a:rPr lang="de-DE" altLang="de-DE" sz="1800" b="0" dirty="0"/>
              <a:t>Kopien machen und damit arbeiten</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Tipp: zusammengehörige Kopien dauerhaft verbinden (Tackern)</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auf jeder Kopie die vollständige Quellenangabe beim Kopieren notieren</a:t>
            </a:r>
          </a:p>
        </p:txBody>
      </p:sp>
      <p:pic>
        <p:nvPicPr>
          <p:cNvPr id="32772" name="Picture 2" descr="C:\01_HS_LU\1_Lehre\15 Seminararbeiten\151 Allgemeines\Fotos\IMG_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3952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46890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46037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Manuskript - Textformulierung</a:t>
            </a:r>
          </a:p>
        </p:txBody>
      </p:sp>
      <p:sp>
        <p:nvSpPr>
          <p:cNvPr id="23555" name="Rechteck 1"/>
          <p:cNvSpPr>
            <a:spLocks noChangeArrowheads="1"/>
          </p:cNvSpPr>
          <p:nvPr/>
        </p:nvSpPr>
        <p:spPr bwMode="auto">
          <a:xfrm>
            <a:off x="1084217" y="1305516"/>
            <a:ext cx="8059783"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charset="0"/>
              </a:defRPr>
            </a:lvl1pPr>
            <a:lvl2pPr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defRPr/>
            </a:pPr>
            <a:r>
              <a:rPr lang="de-DE" altLang="de-DE" sz="1800" dirty="0"/>
              <a:t>Unpersönliche Formulierung </a:t>
            </a:r>
          </a:p>
          <a:p>
            <a:pPr lvl="1" eaLnBrk="1" hangingPunct="1">
              <a:spcBef>
                <a:spcPct val="0"/>
              </a:spcBef>
              <a:buSzPct val="112000"/>
              <a:buFont typeface="Arial" panose="020B0604020202020204" pitchFamily="34" charset="0"/>
              <a:buChar char="•"/>
              <a:defRPr/>
            </a:pPr>
            <a:r>
              <a:rPr lang="de-DE" altLang="de-DE" sz="1800" dirty="0"/>
              <a:t> Passiv, Infinitiv mit zu, </a:t>
            </a:r>
          </a:p>
          <a:p>
            <a:pPr lvl="1" eaLnBrk="1" hangingPunct="1">
              <a:spcBef>
                <a:spcPct val="0"/>
              </a:spcBef>
              <a:buSzPct val="112000"/>
              <a:buFont typeface="Arial" panose="020B0604020202020204" pitchFamily="34" charset="0"/>
              <a:buChar char="•"/>
              <a:defRPr/>
            </a:pPr>
            <a:r>
              <a:rPr lang="de-DE" altLang="de-DE" sz="1800" dirty="0"/>
              <a:t> „Der Autor / Die Autorin“, </a:t>
            </a:r>
          </a:p>
          <a:p>
            <a:pPr lvl="1" eaLnBrk="1" hangingPunct="1">
              <a:spcBef>
                <a:spcPct val="0"/>
              </a:spcBef>
              <a:buSzPct val="112000"/>
              <a:buFont typeface="Arial" panose="020B0604020202020204" pitchFamily="34" charset="0"/>
              <a:buChar char="•"/>
              <a:defRPr/>
            </a:pPr>
            <a:r>
              <a:rPr lang="de-DE" altLang="de-DE" sz="1800" dirty="0"/>
              <a:t> „hier wird davon ausgegangen“</a:t>
            </a:r>
          </a:p>
          <a:p>
            <a:pPr eaLnBrk="1" hangingPunct="1">
              <a:spcBef>
                <a:spcPct val="0"/>
              </a:spcBef>
              <a:buSzPct val="112000"/>
              <a:buFont typeface="Arial" panose="020B0604020202020204" pitchFamily="34" charset="0"/>
              <a:buChar char="•"/>
              <a:defRPr/>
            </a:pPr>
            <a:endParaRPr lang="de-DE" altLang="de-DE" sz="300" dirty="0"/>
          </a:p>
          <a:p>
            <a:pPr eaLnBrk="1" hangingPunct="1">
              <a:spcBef>
                <a:spcPct val="0"/>
              </a:spcBef>
              <a:buSzPct val="112000"/>
              <a:buFont typeface="Arial" panose="020B0604020202020204" pitchFamily="34" charset="0"/>
              <a:buChar char="•"/>
              <a:defRPr/>
            </a:pPr>
            <a:r>
              <a:rPr lang="de-DE" altLang="de-DE" sz="1800" dirty="0"/>
              <a:t>Schlüssige Argumentationsketten aufbauen</a:t>
            </a:r>
          </a:p>
          <a:p>
            <a:pPr marL="0" indent="0" eaLnBrk="1" hangingPunct="1">
              <a:spcBef>
                <a:spcPct val="0"/>
              </a:spcBef>
              <a:buSzPct val="112000"/>
              <a:buNone/>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Zwischenfazits einbauen und Übergänge zwischen den Kapiteln schaffen</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Fachausdrücke benutzen und ggf. in Fußnote erläutern</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Abkürzungen sparsam einsetzen, sonst wird der Text zu kryptisch</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keine umgangssprachlichen oder saloppen Wendungen</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keine Phrasen („wie leicht zu erkennen ist“)</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keine „Angstwörter“ („fast“, „irgendwie“, „gewissermaßen“) </a:t>
            </a:r>
            <a:r>
              <a:rPr lang="de-DE" altLang="de-DE" sz="1800" dirty="0">
                <a:sym typeface="Wingdings" panose="05000000000000000000" pitchFamily="2" charset="2"/>
              </a:rPr>
              <a:t></a:t>
            </a:r>
            <a:r>
              <a:rPr lang="de-DE" altLang="de-DE" sz="1800" dirty="0"/>
              <a:t> zeigen Unsicherheiten</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Vorsicht bei Superlativen („einzig richtige Lösung“, „optimalste“)</a:t>
            </a:r>
          </a:p>
        </p:txBody>
      </p:sp>
      <p:sp>
        <p:nvSpPr>
          <p:cNvPr id="6" name="TextBox 19"/>
          <p:cNvSpPr txBox="1">
            <a:spLocks noChangeArrowheads="1"/>
          </p:cNvSpPr>
          <p:nvPr/>
        </p:nvSpPr>
        <p:spPr bwMode="auto">
          <a:xfrm>
            <a:off x="5114109" y="6168118"/>
            <a:ext cx="359958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0" dirty="0"/>
              <a:t>Quelle: In Anlehnung an Theisen 2013, S. </a:t>
            </a:r>
            <a:r>
              <a:rPr lang="de-DE" altLang="de-DE" sz="1200" dirty="0"/>
              <a:t>135f</a:t>
            </a:r>
            <a:endParaRPr lang="en-US" altLang="de-DE" sz="1200" dirty="0"/>
          </a:p>
        </p:txBody>
      </p:sp>
    </p:spTree>
    <p:extLst>
      <p:ext uri="{BB962C8B-B14F-4D97-AF65-F5344CB8AC3E}">
        <p14:creationId xmlns:p14="http://schemas.microsoft.com/office/powerpoint/2010/main" val="97649973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1"/>
          </p:nvPr>
        </p:nvSpPr>
        <p:spPr/>
        <p:txBody>
          <a:bodyPr/>
          <a:lstStyle/>
          <a:p>
            <a:endParaRPr lang="de-DE" sz="2400" dirty="0">
              <a:latin typeface="TheSansOffice (Textkörper)"/>
            </a:endParaRPr>
          </a:p>
          <a:p>
            <a:r>
              <a:rPr lang="de-DE" b="0" dirty="0"/>
              <a:t>Gültig für Seminararbeiten, Abschlussarbeiten, Praxisberichte und Erfahrungsberichte aus dem Ausland</a:t>
            </a:r>
          </a:p>
          <a:p>
            <a:endParaRPr lang="de-DE" dirty="0"/>
          </a:p>
          <a:p>
            <a:r>
              <a:rPr lang="de-DE" dirty="0">
                <a:hlinkClick r:id="rId3"/>
              </a:rPr>
              <a:t>https://</a:t>
            </a:r>
            <a:r>
              <a:rPr lang="de-DE" dirty="0" smtClean="0">
                <a:hlinkClick r:id="rId3"/>
              </a:rPr>
              <a:t>www.hwg-lu.de/fileadmin/user_upload/fachbereiche/fachbereich-1/Richtlinie_WissenschaftlicheArbeitenFB1_Stand2022.pdf</a:t>
            </a:r>
            <a:r>
              <a:rPr lang="de-DE" dirty="0" smtClean="0"/>
              <a:t> </a:t>
            </a:r>
            <a:endParaRPr lang="de-DE" dirty="0"/>
          </a:p>
          <a:p>
            <a:endParaRPr lang="de-DE" dirty="0">
              <a:latin typeface="TheSansOffice" pitchFamily="34" charset="0"/>
            </a:endParaRPr>
          </a:p>
        </p:txBody>
      </p:sp>
      <p:sp>
        <p:nvSpPr>
          <p:cNvPr id="10" name="Titel 9"/>
          <p:cNvSpPr>
            <a:spLocks noGrp="1"/>
          </p:cNvSpPr>
          <p:nvPr>
            <p:ph type="title"/>
          </p:nvPr>
        </p:nvSpPr>
        <p:spPr>
          <a:xfrm>
            <a:off x="266700" y="123825"/>
            <a:ext cx="5073723" cy="1409700"/>
          </a:xfrm>
        </p:spPr>
        <p:txBody>
          <a:bodyPr/>
          <a:lstStyle/>
          <a:p>
            <a:pPr>
              <a:spcBef>
                <a:spcPct val="20000"/>
              </a:spcBef>
            </a:pPr>
            <a:r>
              <a:rPr lang="de-DE" dirty="0"/>
              <a:t>Formale Richtlinien zum Erstellen einer wissenschaftlichen Arbeit (FB I)</a:t>
            </a:r>
            <a:r>
              <a:rPr lang="de-DE" dirty="0">
                <a:latin typeface="TheSansOffice (Textkörper)"/>
              </a:rPr>
              <a:t/>
            </a:r>
            <a:br>
              <a:rPr lang="de-DE" dirty="0">
                <a:latin typeface="TheSansOffice (Textkörper)"/>
              </a:rPr>
            </a:br>
            <a:endParaRPr lang="de-DE" sz="2400" dirty="0">
              <a:solidFill>
                <a:schemeClr val="tx2">
                  <a:lumMod val="60000"/>
                  <a:lumOff val="40000"/>
                </a:schemeClr>
              </a:solidFill>
              <a:latin typeface="TheSansOffice (Textkörper)"/>
            </a:endParaRPr>
          </a:p>
        </p:txBody>
      </p:sp>
      <p:sp>
        <p:nvSpPr>
          <p:cNvPr id="4" name="Fußzeilenplatzhalter 3"/>
          <p:cNvSpPr>
            <a:spLocks noGrp="1"/>
          </p:cNvSpPr>
          <p:nvPr>
            <p:ph type="ftr" sz="quarter" idx="4294967295"/>
          </p:nvPr>
        </p:nvSpPr>
        <p:spPr>
          <a:xfrm>
            <a:off x="0" y="6486525"/>
            <a:ext cx="4905375" cy="379413"/>
          </a:xfrm>
          <a:prstGeom prst="rect">
            <a:avLst/>
          </a:prstGeom>
        </p:spPr>
        <p:txBody>
          <a:bodyPr/>
          <a:lstStyle/>
          <a:p>
            <a:r>
              <a:rPr lang="de-DE" dirty="0"/>
              <a:t>	</a:t>
            </a:r>
          </a:p>
        </p:txBody>
      </p:sp>
    </p:spTree>
    <p:extLst>
      <p:ext uri="{BB962C8B-B14F-4D97-AF65-F5344CB8AC3E}">
        <p14:creationId xmlns:p14="http://schemas.microsoft.com/office/powerpoint/2010/main" val="372551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Prüfungsordnung</a:t>
            </a:r>
            <a:r>
              <a:rPr lang="de-DE" sz="2400" dirty="0">
                <a:solidFill>
                  <a:schemeClr val="tx2">
                    <a:lumMod val="60000"/>
                    <a:lumOff val="40000"/>
                  </a:schemeClr>
                </a:solidFill>
                <a:latin typeface="TheSansOffice" panose="020B0503040302060204" pitchFamily="34" charset="0"/>
              </a:rPr>
              <a:t/>
            </a:r>
            <a:br>
              <a:rPr lang="de-DE" sz="2400" dirty="0">
                <a:solidFill>
                  <a:schemeClr val="tx2">
                    <a:lumMod val="60000"/>
                    <a:lumOff val="40000"/>
                  </a:schemeClr>
                </a:solidFill>
                <a:latin typeface="TheSansOffice" panose="020B0503040302060204" pitchFamily="34" charset="0"/>
              </a:rPr>
            </a:br>
            <a:endParaRPr lang="de-DE" sz="2400" b="1" dirty="0">
              <a:solidFill>
                <a:schemeClr val="tx2">
                  <a:lumMod val="60000"/>
                  <a:lumOff val="40000"/>
                </a:schemeClr>
              </a:solidFill>
              <a:latin typeface="TheSansOffice" panose="020B0503040302060204" pitchFamily="34" charset="0"/>
            </a:endParaRPr>
          </a:p>
        </p:txBody>
      </p:sp>
      <p:sp>
        <p:nvSpPr>
          <p:cNvPr id="6" name="Rectangle 3"/>
          <p:cNvSpPr txBox="1">
            <a:spLocks noChangeArrowheads="1"/>
          </p:cNvSpPr>
          <p:nvPr/>
        </p:nvSpPr>
        <p:spPr>
          <a:xfrm>
            <a:off x="827584" y="1268760"/>
            <a:ext cx="7783016" cy="437004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chemeClr val="tx2">
                  <a:lumMod val="60000"/>
                  <a:lumOff val="40000"/>
                </a:schemeClr>
              </a:buClr>
              <a:buNone/>
            </a:pPr>
            <a:endParaRPr lang="de-DE" sz="1800" dirty="0"/>
          </a:p>
        </p:txBody>
      </p:sp>
      <p:sp>
        <p:nvSpPr>
          <p:cNvPr id="2" name="Rechteck 1"/>
          <p:cNvSpPr/>
          <p:nvPr/>
        </p:nvSpPr>
        <p:spPr>
          <a:xfrm>
            <a:off x="1295399" y="2274838"/>
            <a:ext cx="7496175" cy="1754326"/>
          </a:xfrm>
          <a:prstGeom prst="rect">
            <a:avLst/>
          </a:prstGeom>
        </p:spPr>
        <p:txBody>
          <a:bodyPr wrap="square">
            <a:spAutoFit/>
          </a:bodyPr>
          <a:lstStyle/>
          <a:p>
            <a:pPr algn="ctr">
              <a:buFont typeface="Wingdings" pitchFamily="2" charset="2"/>
              <a:buNone/>
            </a:pPr>
            <a:r>
              <a:rPr lang="de-DE" b="1" dirty="0">
                <a:latin typeface="Arial" panose="020B0604020202020204" pitchFamily="34" charset="0"/>
                <a:cs typeface="Arial" panose="020B0604020202020204" pitchFamily="34" charset="0"/>
              </a:rPr>
              <a:t>§ 18 Abs. 1 Schriftliche Abschlussarbeit</a:t>
            </a:r>
          </a:p>
          <a:p>
            <a:pPr algn="ctr">
              <a:buFont typeface="Wingdings" pitchFamily="2" charset="2"/>
              <a:buNone/>
            </a:pPr>
            <a:endParaRPr lang="de-DE" dirty="0">
              <a:latin typeface="Arial" panose="020B0604020202020204" pitchFamily="34" charset="0"/>
              <a:cs typeface="Arial" panose="020B0604020202020204" pitchFamily="34" charset="0"/>
            </a:endParaRPr>
          </a:p>
          <a:p>
            <a:pPr algn="ctr">
              <a:buFont typeface="Wingdings" pitchFamily="2" charset="2"/>
              <a:buNone/>
            </a:pPr>
            <a:r>
              <a:rPr lang="de-DE" dirty="0">
                <a:latin typeface="Arial" panose="020B0604020202020204" pitchFamily="34" charset="0"/>
                <a:cs typeface="Arial" panose="020B0604020202020204" pitchFamily="34" charset="0"/>
              </a:rPr>
              <a:t>Die Bachelorarbeit soll zeigen,</a:t>
            </a:r>
          </a:p>
          <a:p>
            <a:pPr algn="ctr">
              <a:buFont typeface="Wingdings" pitchFamily="2" charset="2"/>
              <a:buNone/>
            </a:pPr>
            <a:r>
              <a:rPr lang="de-DE" dirty="0">
                <a:latin typeface="Arial" panose="020B0604020202020204" pitchFamily="34" charset="0"/>
                <a:cs typeface="Arial" panose="020B0604020202020204" pitchFamily="34" charset="0"/>
              </a:rPr>
              <a:t>dass der Prüfling in der Lage ist, innerhalb einer vorgegebenen Frist ein Problem aus seiner Fachrichtung selbständig, fachgerecht und mit </a:t>
            </a:r>
          </a:p>
          <a:p>
            <a:pPr algn="ctr">
              <a:buFont typeface="Wingdings" pitchFamily="2" charset="2"/>
              <a:buNone/>
            </a:pPr>
            <a:r>
              <a:rPr lang="de-DE" dirty="0">
                <a:latin typeface="Arial" panose="020B0604020202020204" pitchFamily="34" charset="0"/>
                <a:cs typeface="Arial" panose="020B0604020202020204" pitchFamily="34" charset="0"/>
              </a:rPr>
              <a:t>wissenschaftlichen Methoden zu bearbeiten</a:t>
            </a:r>
            <a:r>
              <a:rPr lang="de-DE" dirty="0">
                <a:latin typeface="TheSansOffice (Textkörper)"/>
                <a:cs typeface="Arial"/>
              </a:rPr>
              <a:t>.</a:t>
            </a:r>
          </a:p>
        </p:txBody>
      </p:sp>
    </p:spTree>
    <p:extLst>
      <p:ext uri="{BB962C8B-B14F-4D97-AF65-F5344CB8AC3E}">
        <p14:creationId xmlns:p14="http://schemas.microsoft.com/office/powerpoint/2010/main" val="383687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77201" y="400498"/>
            <a:ext cx="6783768" cy="468000"/>
          </a:xfrm>
        </p:spPr>
        <p:txBody>
          <a:bodyPr/>
          <a:lstStyle/>
          <a:p>
            <a:r>
              <a:rPr lang="de-DE" dirty="0"/>
              <a:t>Bachelorprüfungsordnung</a:t>
            </a:r>
            <a:r>
              <a:rPr lang="de-DE" dirty="0">
                <a:solidFill>
                  <a:schemeClr val="tx2">
                    <a:lumMod val="60000"/>
                    <a:lumOff val="40000"/>
                  </a:schemeClr>
                </a:solidFill>
              </a:rPr>
              <a:t/>
            </a:r>
            <a:br>
              <a:rPr lang="de-DE" dirty="0">
                <a:solidFill>
                  <a:schemeClr val="tx2">
                    <a:lumMod val="60000"/>
                    <a:lumOff val="40000"/>
                  </a:schemeClr>
                </a:solidFill>
              </a:rPr>
            </a:br>
            <a:endParaRPr lang="de-DE" b="1" dirty="0">
              <a:solidFill>
                <a:schemeClr val="tx2">
                  <a:lumMod val="60000"/>
                  <a:lumOff val="40000"/>
                </a:schemeClr>
              </a:solidFill>
            </a:endParaRPr>
          </a:p>
        </p:txBody>
      </p:sp>
      <p:sp>
        <p:nvSpPr>
          <p:cNvPr id="2" name="Inhaltsplatzhalter 1"/>
          <p:cNvSpPr>
            <a:spLocks noGrp="1"/>
          </p:cNvSpPr>
          <p:nvPr>
            <p:ph idx="1"/>
          </p:nvPr>
        </p:nvSpPr>
        <p:spPr>
          <a:xfrm>
            <a:off x="1019175" y="1280047"/>
            <a:ext cx="7774717" cy="4787266"/>
          </a:xfrm>
        </p:spPr>
        <p:txBody>
          <a:bodyPr>
            <a:noAutofit/>
          </a:bodyPr>
          <a:lstStyle/>
          <a:p>
            <a:pPr marL="342900" lvl="1" indent="-180000" defTabSz="360000" fontAlgn="base">
              <a:lnSpc>
                <a:spcPct val="150000"/>
              </a:lnSpc>
              <a:spcBef>
                <a:spcPts val="0"/>
              </a:spcBef>
              <a:spcAft>
                <a:spcPct val="0"/>
              </a:spcAft>
              <a:buSzPct val="85000"/>
              <a:buFontTx/>
              <a:buChar char="•"/>
            </a:pPr>
            <a:r>
              <a:rPr lang="de-DE" sz="1600" b="1" dirty="0"/>
              <a:t>Bearbeitungszeit:</a:t>
            </a:r>
            <a:r>
              <a:rPr lang="de-DE" sz="1600" dirty="0"/>
              <a:t> </a:t>
            </a:r>
            <a:r>
              <a:rPr lang="de-DE" sz="1600" b="1" dirty="0"/>
              <a:t>BCO </a:t>
            </a:r>
            <a:r>
              <a:rPr lang="de-DE" sz="1600" dirty="0"/>
              <a:t>- 12 Wochen</a:t>
            </a:r>
          </a:p>
          <a:p>
            <a:pPr marL="342900" lvl="1" indent="-180000" defTabSz="360000" fontAlgn="base">
              <a:lnSpc>
                <a:spcPct val="150000"/>
              </a:lnSpc>
              <a:spcBef>
                <a:spcPts val="0"/>
              </a:spcBef>
              <a:spcAft>
                <a:spcPct val="0"/>
              </a:spcAft>
              <a:buSzPct val="85000"/>
              <a:buFontTx/>
              <a:buChar char="•"/>
            </a:pPr>
            <a:r>
              <a:rPr lang="de-DE" sz="1600" b="1" dirty="0"/>
              <a:t>Verlängerung: BCO: </a:t>
            </a:r>
            <a:r>
              <a:rPr lang="de-DE" sz="1600" dirty="0"/>
              <a:t>6 Wochen</a:t>
            </a:r>
          </a:p>
          <a:p>
            <a:pPr marL="342900" lvl="1" indent="-180000" defTabSz="360000" fontAlgn="base">
              <a:lnSpc>
                <a:spcPct val="150000"/>
              </a:lnSpc>
              <a:spcBef>
                <a:spcPts val="0"/>
              </a:spcBef>
              <a:spcAft>
                <a:spcPct val="0"/>
              </a:spcAft>
              <a:buSzPct val="85000"/>
              <a:buFontTx/>
              <a:buChar char="•"/>
            </a:pPr>
            <a:r>
              <a:rPr lang="de-DE" sz="1600" b="1" dirty="0"/>
              <a:t>Anmeldung:</a:t>
            </a:r>
            <a:r>
              <a:rPr lang="de-DE" sz="1600" dirty="0"/>
              <a:t> </a:t>
            </a:r>
            <a:r>
              <a:rPr lang="de-DE" sz="1600" b="1" dirty="0"/>
              <a:t>frühestens</a:t>
            </a:r>
            <a:r>
              <a:rPr lang="de-DE" sz="1600" dirty="0"/>
              <a:t> zum Ende des 5. Semesters (nach Erreichung von 120 </a:t>
            </a:r>
            <a:r>
              <a:rPr lang="de-DE" sz="1600" dirty="0" err="1"/>
              <a:t>Credits</a:t>
            </a:r>
            <a:r>
              <a:rPr lang="de-DE" sz="1600" dirty="0"/>
              <a:t>), </a:t>
            </a:r>
            <a:r>
              <a:rPr lang="de-DE" sz="1600" b="1" dirty="0"/>
              <a:t>spätestens</a:t>
            </a:r>
            <a:r>
              <a:rPr lang="de-DE" sz="1600" dirty="0"/>
              <a:t> 2 Semester nach dem Bestehen der letzten Modulprüfung (365 Tage)</a:t>
            </a:r>
          </a:p>
          <a:p>
            <a:pPr marL="342900" lvl="1" indent="-180000" defTabSz="360000" fontAlgn="base">
              <a:lnSpc>
                <a:spcPct val="150000"/>
              </a:lnSpc>
              <a:spcBef>
                <a:spcPts val="0"/>
              </a:spcBef>
              <a:spcAft>
                <a:spcPct val="0"/>
              </a:spcAft>
              <a:buSzPct val="85000"/>
              <a:buFontTx/>
              <a:buChar char="•"/>
            </a:pPr>
            <a:r>
              <a:rPr lang="de-DE" sz="1600" b="1" dirty="0"/>
              <a:t>Fristüberschreitung:</a:t>
            </a:r>
            <a:r>
              <a:rPr lang="de-DE" sz="1600" dirty="0"/>
              <a:t> Bewertung mit „nicht bestanden“</a:t>
            </a:r>
          </a:p>
          <a:p>
            <a:pPr marL="342900" lvl="1" indent="-180000" defTabSz="360000" fontAlgn="base">
              <a:lnSpc>
                <a:spcPct val="150000"/>
              </a:lnSpc>
              <a:spcBef>
                <a:spcPts val="0"/>
              </a:spcBef>
              <a:spcAft>
                <a:spcPct val="0"/>
              </a:spcAft>
              <a:buSzPct val="85000"/>
              <a:buFontTx/>
              <a:buChar char="•"/>
            </a:pPr>
            <a:r>
              <a:rPr lang="de-DE" sz="1600" b="1" dirty="0"/>
              <a:t>Rückgabe des Themas: </a:t>
            </a:r>
            <a:r>
              <a:rPr lang="de-DE" sz="1600" dirty="0"/>
              <a:t>nur einmal  und nur innerhalb der ersten 4 Wochen der Bearbeitungszeit</a:t>
            </a:r>
          </a:p>
          <a:p>
            <a:pPr marL="342900" lvl="1" indent="-180000" defTabSz="360000" fontAlgn="base">
              <a:lnSpc>
                <a:spcPct val="150000"/>
              </a:lnSpc>
              <a:spcBef>
                <a:spcPts val="0"/>
              </a:spcBef>
              <a:spcAft>
                <a:spcPct val="0"/>
              </a:spcAft>
              <a:buSzPct val="85000"/>
              <a:buFontTx/>
              <a:buChar char="•"/>
            </a:pPr>
            <a:r>
              <a:rPr lang="de-DE" sz="1600" b="1" dirty="0"/>
              <a:t>Abgabe:</a:t>
            </a:r>
            <a:r>
              <a:rPr lang="de-DE" sz="1600" dirty="0"/>
              <a:t> </a:t>
            </a:r>
            <a:r>
              <a:rPr lang="de-DE" sz="1600" dirty="0" smtClean="0"/>
              <a:t>zweimal fest gebunden + 1 CD UND per Mail (</a:t>
            </a:r>
            <a:r>
              <a:rPr lang="de-DE" sz="1600" dirty="0" err="1" smtClean="0"/>
              <a:t>pdf</a:t>
            </a:r>
            <a:r>
              <a:rPr lang="de-DE" sz="1600" dirty="0" smtClean="0"/>
              <a:t>) an Betreuer und Fr. Schwarz in cc. </a:t>
            </a:r>
            <a:endParaRPr lang="de-DE" sz="1600" dirty="0"/>
          </a:p>
          <a:p>
            <a:pPr marL="342900" lvl="1" indent="-180000" defTabSz="360000" fontAlgn="base">
              <a:lnSpc>
                <a:spcPct val="150000"/>
              </a:lnSpc>
              <a:spcBef>
                <a:spcPts val="0"/>
              </a:spcBef>
              <a:spcAft>
                <a:spcPct val="0"/>
              </a:spcAft>
              <a:buSzPct val="85000"/>
              <a:buFontTx/>
              <a:buChar char="•"/>
            </a:pPr>
            <a:r>
              <a:rPr lang="de-DE" sz="1600" b="1" dirty="0" smtClean="0"/>
              <a:t>Korrekturfrist</a:t>
            </a:r>
            <a:r>
              <a:rPr lang="de-DE" sz="1600" b="1" dirty="0"/>
              <a:t>:</a:t>
            </a:r>
            <a:r>
              <a:rPr lang="de-DE" sz="1600" dirty="0"/>
              <a:t> 8 Wochen</a:t>
            </a:r>
          </a:p>
          <a:p>
            <a:pPr marL="342900" lvl="1" indent="-180000" defTabSz="360000" fontAlgn="base">
              <a:lnSpc>
                <a:spcPct val="150000"/>
              </a:lnSpc>
              <a:spcBef>
                <a:spcPts val="0"/>
              </a:spcBef>
              <a:spcAft>
                <a:spcPct val="0"/>
              </a:spcAft>
              <a:buSzPct val="85000"/>
              <a:buFontTx/>
              <a:buChar char="•"/>
            </a:pPr>
            <a:r>
              <a:rPr lang="de-DE" sz="1600" b="1" dirty="0"/>
              <a:t>Wiederholung:</a:t>
            </a:r>
            <a:r>
              <a:rPr lang="de-DE" sz="1600" dirty="0"/>
              <a:t> einmal, </a:t>
            </a:r>
          </a:p>
          <a:p>
            <a:pPr marL="342900" lvl="1" indent="-180000" defTabSz="360000" fontAlgn="base">
              <a:lnSpc>
                <a:spcPct val="150000"/>
              </a:lnSpc>
              <a:spcBef>
                <a:spcPts val="0"/>
              </a:spcBef>
              <a:spcAft>
                <a:spcPct val="0"/>
              </a:spcAft>
              <a:buSzPct val="85000"/>
              <a:buFontTx/>
              <a:buChar char="•"/>
            </a:pPr>
            <a:r>
              <a:rPr lang="de-DE" sz="1600" b="1" dirty="0"/>
              <a:t>Neuanmeldung:</a:t>
            </a:r>
            <a:r>
              <a:rPr lang="de-DE" sz="1600" dirty="0"/>
              <a:t> innerhalb eines Monats nach Erhalt des Bescheids</a:t>
            </a:r>
          </a:p>
        </p:txBody>
      </p:sp>
    </p:spTree>
    <p:extLst>
      <p:ext uri="{BB962C8B-B14F-4D97-AF65-F5344CB8AC3E}">
        <p14:creationId xmlns:p14="http://schemas.microsoft.com/office/powerpoint/2010/main" val="41383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67205" y="1479179"/>
            <a:ext cx="7772400" cy="4241800"/>
          </a:xfrm>
        </p:spPr>
        <p:txBody>
          <a:bodyPr>
            <a:normAutofit fontScale="85000" lnSpcReduction="20000"/>
          </a:bodyPr>
          <a:lstStyle/>
          <a:p>
            <a:pPr marL="342900" indent="-342900">
              <a:buFont typeface="Arial" panose="020B0604020202020204" pitchFamily="34" charset="0"/>
              <a:buChar char="•"/>
            </a:pPr>
            <a:r>
              <a:rPr lang="de-DE" sz="1800" dirty="0"/>
              <a:t>Formblatt zur Anmeldung im SSC</a:t>
            </a:r>
          </a:p>
          <a:p>
            <a:pPr marL="1085850" lvl="1" indent="-342900"/>
            <a:r>
              <a:rPr lang="de-DE" sz="1600" dirty="0"/>
              <a:t>Unterschrieben von Studierendem und </a:t>
            </a:r>
            <a:r>
              <a:rPr lang="de-DE" sz="1600" dirty="0" err="1"/>
              <a:t>BetreuerIn</a:t>
            </a:r>
            <a:r>
              <a:rPr lang="de-DE" sz="1600" dirty="0"/>
              <a:t> im SSC </a:t>
            </a:r>
            <a:r>
              <a:rPr lang="de-DE" sz="1600" dirty="0" smtClean="0"/>
              <a:t>abgeben</a:t>
            </a:r>
            <a:endParaRPr lang="de-DE" sz="1600" dirty="0"/>
          </a:p>
          <a:p>
            <a:pPr marL="1085850" lvl="1" indent="-342900"/>
            <a:r>
              <a:rPr lang="de-DE" sz="1600" dirty="0"/>
              <a:t>Durchschlag nach Genehmigung durch Dekanin im Prüfungsamt abholen</a:t>
            </a:r>
          </a:p>
          <a:p>
            <a:pPr marL="342900" indent="-342900">
              <a:buFont typeface="Arial" panose="020B0604020202020204" pitchFamily="34" charset="0"/>
              <a:buChar char="•"/>
            </a:pPr>
            <a:r>
              <a:rPr lang="de-DE" sz="1800" dirty="0"/>
              <a:t>Eigenständige Suche von </a:t>
            </a:r>
            <a:r>
              <a:rPr lang="de-DE" sz="1800" dirty="0" err="1"/>
              <a:t>BetreuerIn</a:t>
            </a:r>
            <a:r>
              <a:rPr lang="de-DE" sz="1800" dirty="0"/>
              <a:t> (und Unternehmen)</a:t>
            </a:r>
          </a:p>
          <a:p>
            <a:endParaRPr lang="de-DE" sz="1800" b="1" dirty="0"/>
          </a:p>
          <a:p>
            <a:r>
              <a:rPr lang="de-DE" sz="1800" b="1" dirty="0"/>
              <a:t>Themensuche:</a:t>
            </a:r>
          </a:p>
          <a:p>
            <a:pPr marL="342900" indent="-342900">
              <a:buFont typeface="Arial" panose="020B0604020202020204" pitchFamily="34" charset="0"/>
              <a:buChar char="•"/>
            </a:pPr>
            <a:r>
              <a:rPr lang="de-DE" sz="1800" dirty="0"/>
              <a:t>mit Thema identifizieren können</a:t>
            </a:r>
          </a:p>
          <a:p>
            <a:pPr marL="285750" indent="-285750">
              <a:buFont typeface="Arial" panose="020B0604020202020204" pitchFamily="34" charset="0"/>
              <a:buChar char="•"/>
            </a:pPr>
            <a:r>
              <a:rPr lang="de-DE" sz="1800" dirty="0"/>
              <a:t>Thema muss gewissen Grad an Neuartigkeit haben </a:t>
            </a:r>
          </a:p>
          <a:p>
            <a:pPr marL="285750" indent="-285750">
              <a:buFont typeface="Arial" panose="020B0604020202020204" pitchFamily="34" charset="0"/>
              <a:buChar char="•"/>
            </a:pPr>
            <a:r>
              <a:rPr lang="de-DE" sz="1800" dirty="0"/>
              <a:t>Lektüre der führenden internationalen und nationalen betriebswirtschaftlichen Zeitschriften ist hilfreich bei der Themensuche</a:t>
            </a:r>
          </a:p>
          <a:p>
            <a:endParaRPr lang="de-DE" sz="1800" b="1" dirty="0"/>
          </a:p>
          <a:p>
            <a:r>
              <a:rPr lang="de-DE" sz="1800" b="1" dirty="0"/>
              <a:t>Beginn:</a:t>
            </a:r>
          </a:p>
          <a:p>
            <a:pPr marL="228600" indent="-228600">
              <a:buFont typeface="+mj-lt"/>
              <a:buAutoNum type="arabicPeriod"/>
            </a:pPr>
            <a:r>
              <a:rPr lang="de-DE" sz="1800" dirty="0"/>
              <a:t>Überblick über Thema: Literatur, Internet, Brainstorming…</a:t>
            </a:r>
          </a:p>
          <a:p>
            <a:pPr marL="228600" indent="-228600">
              <a:buFont typeface="+mj-lt"/>
              <a:buAutoNum type="arabicPeriod"/>
            </a:pPr>
            <a:r>
              <a:rPr lang="de-DE" sz="1800" dirty="0"/>
              <a:t>Notizen und Kopien stets mit Quellenangaben versehen</a:t>
            </a:r>
          </a:p>
          <a:p>
            <a:pPr marL="228600" indent="-228600">
              <a:buFont typeface="+mj-lt"/>
              <a:buAutoNum type="arabicPeriod"/>
            </a:pPr>
            <a:r>
              <a:rPr lang="de-DE" sz="1800" dirty="0"/>
              <a:t>Arbeits- und Zeitplan aufstellen: Literaturrecherche, Korrekturlesen, Krankheitspuffer, PC-Abstürze und freie Tage einplanen</a:t>
            </a:r>
          </a:p>
          <a:p>
            <a:pPr marL="228600" indent="-228600">
              <a:buFont typeface="+mj-lt"/>
              <a:buAutoNum type="arabicPeriod"/>
            </a:pPr>
            <a:r>
              <a:rPr lang="de-DE" sz="1800" dirty="0"/>
              <a:t>Bei Praxisarbeit: Inhalte mit Betreuer im Unternehmen absprechen</a:t>
            </a:r>
          </a:p>
          <a:p>
            <a:pPr marL="228600" indent="-228600">
              <a:buFont typeface="+mj-lt"/>
              <a:buAutoNum type="arabicPeriod"/>
            </a:pPr>
            <a:r>
              <a:rPr lang="de-DE" sz="1800" dirty="0"/>
              <a:t>Grobgliederung erstellen und mit Betreuer durchsprechen</a:t>
            </a:r>
          </a:p>
          <a:p>
            <a:pPr marL="34290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en-US" dirty="0"/>
          </a:p>
        </p:txBody>
      </p:sp>
      <p:sp>
        <p:nvSpPr>
          <p:cNvPr id="3" name="Titel 2"/>
          <p:cNvSpPr>
            <a:spLocks noGrp="1"/>
          </p:cNvSpPr>
          <p:nvPr>
            <p:ph type="title"/>
          </p:nvPr>
        </p:nvSpPr>
        <p:spPr>
          <a:xfrm>
            <a:off x="273939" y="414000"/>
            <a:ext cx="6783768" cy="468000"/>
          </a:xfrm>
        </p:spPr>
        <p:txBody>
          <a:bodyPr/>
          <a:lstStyle/>
          <a:p>
            <a:r>
              <a:rPr lang="de-DE" dirty="0"/>
              <a:t>Bachelorprüfungsordnung</a:t>
            </a:r>
            <a:endParaRPr lang="en-US" dirty="0"/>
          </a:p>
        </p:txBody>
      </p:sp>
    </p:spTree>
    <p:extLst>
      <p:ext uri="{BB962C8B-B14F-4D97-AF65-F5344CB8AC3E}">
        <p14:creationId xmlns:p14="http://schemas.microsoft.com/office/powerpoint/2010/main" val="33421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04900" y="1724025"/>
            <a:ext cx="7701263" cy="5086350"/>
          </a:xfrm>
        </p:spPr>
        <p:txBody>
          <a:bodyPr>
            <a:noAutofit/>
          </a:bodyPr>
          <a:lstStyle/>
          <a:p>
            <a:pPr marL="200025" lvl="0" indent="-200025" defTabSz="914400" fontAlgn="base">
              <a:lnSpc>
                <a:spcPct val="120000"/>
              </a:lnSpc>
              <a:spcBef>
                <a:spcPct val="10000"/>
              </a:spcBef>
              <a:spcAft>
                <a:spcPct val="0"/>
              </a:spcAft>
              <a:buSzPct val="120000"/>
              <a:buFontTx/>
              <a:buChar char="•"/>
            </a:pPr>
            <a:r>
              <a:rPr lang="de-DE" sz="1600" b="1" kern="0" dirty="0">
                <a:solidFill>
                  <a:srgbClr val="000000"/>
                </a:solidFill>
              </a:rPr>
              <a:t>Randbreite:</a:t>
            </a:r>
            <a:r>
              <a:rPr lang="de-DE" sz="1600" b="0" kern="0" dirty="0">
                <a:solidFill>
                  <a:srgbClr val="000000"/>
                </a:solidFill>
              </a:rPr>
              <a:t> jeweils 3,0 cm.</a:t>
            </a:r>
            <a:endParaRPr lang="de-DE" sz="1600" kern="0" dirty="0">
              <a:solidFill>
                <a:srgbClr val="000000"/>
              </a:solidFill>
            </a:endParaRPr>
          </a:p>
          <a:p>
            <a:pPr marL="200025" lvl="0" indent="-200025" defTabSz="914400" fontAlgn="base">
              <a:lnSpc>
                <a:spcPct val="120000"/>
              </a:lnSpc>
              <a:spcBef>
                <a:spcPct val="10000"/>
              </a:spcBef>
              <a:spcAft>
                <a:spcPct val="0"/>
              </a:spcAft>
              <a:buSzPct val="120000"/>
              <a:buFontTx/>
              <a:buChar char="•"/>
            </a:pPr>
            <a:r>
              <a:rPr lang="de-DE" sz="1600" b="1" kern="0" dirty="0">
                <a:solidFill>
                  <a:srgbClr val="000000"/>
                </a:solidFill>
              </a:rPr>
              <a:t>Zeilenabstand:</a:t>
            </a:r>
            <a:r>
              <a:rPr lang="de-DE" sz="1600" kern="0" dirty="0">
                <a:solidFill>
                  <a:srgbClr val="000000"/>
                </a:solidFill>
              </a:rPr>
              <a:t> </a:t>
            </a:r>
            <a:r>
              <a:rPr lang="de-DE" sz="1600" b="0" kern="0" dirty="0">
                <a:solidFill>
                  <a:srgbClr val="000000"/>
                </a:solidFill>
              </a:rPr>
              <a:t>1,5-zeilig im Fließtext, 1-zeilig in der Fußnote</a:t>
            </a:r>
            <a:endParaRPr lang="de-DE" sz="1600" kern="0" dirty="0">
              <a:solidFill>
                <a:srgbClr val="000000"/>
              </a:solidFill>
            </a:endParaRP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Schriftart:</a:t>
            </a:r>
            <a:r>
              <a:rPr lang="de-DE" sz="1600" kern="0" dirty="0">
                <a:solidFill>
                  <a:srgbClr val="000000"/>
                </a:solidFill>
              </a:rPr>
              <a:t> </a:t>
            </a:r>
            <a:r>
              <a:rPr lang="de-DE" sz="1600" b="0" kern="0" dirty="0">
                <a:solidFill>
                  <a:srgbClr val="000000"/>
                </a:solidFill>
              </a:rPr>
              <a:t>Times New Roman 12 p </a:t>
            </a:r>
            <a:r>
              <a:rPr lang="de-DE" sz="1600" kern="0" dirty="0">
                <a:solidFill>
                  <a:srgbClr val="000000"/>
                </a:solidFill>
              </a:rPr>
              <a:t>oder</a:t>
            </a:r>
            <a:r>
              <a:rPr lang="de-DE" sz="1600" b="0" kern="0" dirty="0">
                <a:solidFill>
                  <a:srgbClr val="000000"/>
                </a:solidFill>
              </a:rPr>
              <a:t> Arial </a:t>
            </a:r>
            <a:r>
              <a:rPr lang="de-DE" sz="1600" b="0" kern="0" dirty="0" smtClean="0">
                <a:solidFill>
                  <a:srgbClr val="000000"/>
                </a:solidFill>
              </a:rPr>
              <a:t>11 </a:t>
            </a:r>
            <a:r>
              <a:rPr lang="de-DE" sz="1600" b="0" kern="0" dirty="0">
                <a:solidFill>
                  <a:srgbClr val="000000"/>
                </a:solidFill>
              </a:rPr>
              <a:t>p</a:t>
            </a: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Fußnoten:</a:t>
            </a:r>
            <a:r>
              <a:rPr lang="de-DE" sz="1600" kern="0" dirty="0">
                <a:solidFill>
                  <a:srgbClr val="000000"/>
                </a:solidFill>
              </a:rPr>
              <a:t> </a:t>
            </a:r>
            <a:r>
              <a:rPr lang="de-DE" sz="1600" b="0" kern="0" dirty="0">
                <a:solidFill>
                  <a:srgbClr val="000000"/>
                </a:solidFill>
              </a:rPr>
              <a:t>Times New Roman </a:t>
            </a:r>
            <a:r>
              <a:rPr lang="de-DE" sz="1600" kern="0" dirty="0">
                <a:solidFill>
                  <a:srgbClr val="000000"/>
                </a:solidFill>
              </a:rPr>
              <a:t>9</a:t>
            </a:r>
            <a:r>
              <a:rPr lang="de-DE" sz="1600" b="0" kern="0" dirty="0" smtClean="0">
                <a:solidFill>
                  <a:srgbClr val="000000"/>
                </a:solidFill>
              </a:rPr>
              <a:t> </a:t>
            </a:r>
            <a:r>
              <a:rPr lang="de-DE" sz="1600" b="0" kern="0" dirty="0">
                <a:solidFill>
                  <a:srgbClr val="000000"/>
                </a:solidFill>
              </a:rPr>
              <a:t>p </a:t>
            </a:r>
            <a:r>
              <a:rPr lang="de-DE" sz="1600" kern="0" dirty="0">
                <a:solidFill>
                  <a:srgbClr val="000000"/>
                </a:solidFill>
              </a:rPr>
              <a:t>oder</a:t>
            </a:r>
            <a:r>
              <a:rPr lang="de-DE" sz="1600" b="0" kern="0" dirty="0">
                <a:solidFill>
                  <a:srgbClr val="000000"/>
                </a:solidFill>
              </a:rPr>
              <a:t> Arial 9 p</a:t>
            </a:r>
            <a:endParaRPr lang="de-DE" sz="1600" kern="0" dirty="0">
              <a:solidFill>
                <a:srgbClr val="000000"/>
              </a:solidFill>
            </a:endParaRPr>
          </a:p>
          <a:p>
            <a:pPr marL="200025" indent="-200025" defTabSz="914400" fontAlgn="base">
              <a:lnSpc>
                <a:spcPct val="120000"/>
              </a:lnSpc>
              <a:spcBef>
                <a:spcPct val="10000"/>
              </a:spcBef>
              <a:spcAft>
                <a:spcPct val="0"/>
              </a:spcAft>
              <a:buSzPct val="120000"/>
              <a:buFontTx/>
              <a:buChar char="•"/>
            </a:pPr>
            <a:r>
              <a:rPr lang="de-DE" sz="1600" b="1" kern="0" dirty="0" smtClean="0">
                <a:solidFill>
                  <a:srgbClr val="000000"/>
                </a:solidFill>
              </a:rPr>
              <a:t>Seitennummerierung:</a:t>
            </a:r>
            <a:r>
              <a:rPr lang="de-DE" sz="1600" kern="0" dirty="0" smtClean="0">
                <a:solidFill>
                  <a:srgbClr val="000000"/>
                </a:solidFill>
              </a:rPr>
              <a:t> </a:t>
            </a:r>
            <a:r>
              <a:rPr lang="de-DE" sz="1600" b="0" kern="0" dirty="0">
                <a:solidFill>
                  <a:srgbClr val="000000"/>
                </a:solidFill>
              </a:rPr>
              <a:t>in der Kopfzeile am rechten Rand, im Fließtext arabische Zahlen, in Verzeichnissen große römische Zahlen (im Literaturverzeichnis und in den Anhängen läuft die arabische </a:t>
            </a:r>
            <a:r>
              <a:rPr lang="de-DE" sz="1600" kern="0" dirty="0" smtClean="0">
                <a:solidFill>
                  <a:srgbClr val="000000"/>
                </a:solidFill>
              </a:rPr>
              <a:t>Nummerierung</a:t>
            </a:r>
            <a:r>
              <a:rPr lang="de-DE" sz="1600" b="0" kern="0" dirty="0" smtClean="0">
                <a:solidFill>
                  <a:srgbClr val="000000"/>
                </a:solidFill>
              </a:rPr>
              <a:t> </a:t>
            </a:r>
            <a:r>
              <a:rPr lang="de-DE" sz="1600" b="0" kern="0" dirty="0">
                <a:solidFill>
                  <a:srgbClr val="000000"/>
                </a:solidFill>
              </a:rPr>
              <a:t>des Textteils durch) </a:t>
            </a: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Darstellungen:</a:t>
            </a:r>
            <a:r>
              <a:rPr lang="de-DE" sz="1600" kern="0" dirty="0">
                <a:solidFill>
                  <a:srgbClr val="000000"/>
                </a:solidFill>
              </a:rPr>
              <a:t> </a:t>
            </a:r>
            <a:r>
              <a:rPr lang="de-DE" sz="1600" b="0" kern="0" dirty="0">
                <a:solidFill>
                  <a:srgbClr val="000000"/>
                </a:solidFill>
              </a:rPr>
              <a:t>sollten den Satzspiegel in Höhe und Breite nicht überschreiten. </a:t>
            </a:r>
            <a:endParaRPr lang="de-DE" sz="1600" kern="0" dirty="0">
              <a:solidFill>
                <a:srgbClr val="000000"/>
              </a:solidFill>
            </a:endParaRP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Überschriften und Absätze:</a:t>
            </a:r>
            <a:r>
              <a:rPr lang="de-DE" sz="1600" b="0" kern="0" dirty="0">
                <a:solidFill>
                  <a:srgbClr val="000000"/>
                </a:solidFill>
              </a:rPr>
              <a:t> Überschriften linksbündig, zwischen einzelnen Abschnitten Absätze – keine Einzüge</a:t>
            </a: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Gendergerechte Sprache: </a:t>
            </a:r>
            <a:r>
              <a:rPr lang="de-DE" sz="1600" kern="0" dirty="0">
                <a:solidFill>
                  <a:srgbClr val="000000"/>
                </a:solidFill>
              </a:rPr>
              <a:t>geschlechterneutrale Begriffe, die Sinn </a:t>
            </a:r>
            <a:r>
              <a:rPr lang="de-DE" sz="1600" kern="0" dirty="0" smtClean="0">
                <a:solidFill>
                  <a:srgbClr val="000000"/>
                </a:solidFill>
              </a:rPr>
              <a:t>machen. (Absprache mit Betreuer) </a:t>
            </a:r>
            <a:endParaRPr lang="de-DE" sz="1600" b="1" kern="0" dirty="0">
              <a:solidFill>
                <a:srgbClr val="000000"/>
              </a:solidFill>
            </a:endParaRPr>
          </a:p>
          <a:p>
            <a:endParaRPr lang="de-DE" sz="1800" dirty="0"/>
          </a:p>
        </p:txBody>
      </p:sp>
      <p:sp>
        <p:nvSpPr>
          <p:cNvPr id="7" name="Titel 6"/>
          <p:cNvSpPr>
            <a:spLocks noGrp="1"/>
          </p:cNvSpPr>
          <p:nvPr>
            <p:ph type="title"/>
          </p:nvPr>
        </p:nvSpPr>
        <p:spPr/>
        <p:txBody>
          <a:bodyPr/>
          <a:lstStyle/>
          <a:p>
            <a:r>
              <a:rPr lang="de-DE" dirty="0"/>
              <a:t>Äußere Gestaltung</a:t>
            </a:r>
            <a:endParaRPr lang="de-DE" b="1" dirty="0"/>
          </a:p>
        </p:txBody>
      </p:sp>
    </p:spTree>
    <p:extLst>
      <p:ext uri="{BB962C8B-B14F-4D97-AF65-F5344CB8AC3E}">
        <p14:creationId xmlns:p14="http://schemas.microsoft.com/office/powerpoint/2010/main" val="360819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4"/>
            <a:ext cx="8174037" cy="71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Grundlegendes zum </a:t>
            </a:r>
          </a:p>
          <a:p>
            <a:pPr>
              <a:defRPr/>
            </a:pPr>
            <a:r>
              <a:rPr lang="de-DE" sz="2400" b="1" dirty="0" err="1">
                <a:solidFill>
                  <a:schemeClr val="tx1"/>
                </a:solidFill>
                <a:latin typeface="Arial" panose="020B0604020202020204" pitchFamily="34" charset="0"/>
                <a:cs typeface="Arial" panose="020B0604020202020204" pitchFamily="34" charset="0"/>
              </a:rPr>
              <a:t>Bachelorandenseminar</a:t>
            </a:r>
            <a:endParaRPr lang="de-DE" sz="2400" b="1" dirty="0">
              <a:solidFill>
                <a:schemeClr val="tx1"/>
              </a:solidFill>
              <a:latin typeface="Arial" panose="020B0604020202020204" pitchFamily="34" charset="0"/>
              <a:cs typeface="Arial" panose="020B0604020202020204" pitchFamily="34" charset="0"/>
            </a:endParaRPr>
          </a:p>
        </p:txBody>
      </p:sp>
      <p:sp>
        <p:nvSpPr>
          <p:cNvPr id="4" name="Rechteck 3"/>
          <p:cNvSpPr/>
          <p:nvPr/>
        </p:nvSpPr>
        <p:spPr>
          <a:xfrm>
            <a:off x="1151369" y="1707800"/>
            <a:ext cx="7762670" cy="3354765"/>
          </a:xfrm>
          <a:prstGeom prst="rect">
            <a:avLst/>
          </a:prstGeom>
        </p:spPr>
        <p:txBody>
          <a:bodyPr wrap="square">
            <a:spAutoFit/>
          </a:bodyPr>
          <a:lstStyle/>
          <a:p>
            <a:r>
              <a:rPr lang="de-DE" b="1" dirty="0">
                <a:latin typeface="Arial" panose="020B0604020202020204" pitchFamily="34" charset="0"/>
                <a:cs typeface="Arial" panose="020B0604020202020204" pitchFamily="34" charset="0"/>
              </a:rPr>
              <a:t>Leistungsanforderungen:</a:t>
            </a:r>
            <a:endParaRPr lang="en-US" dirty="0">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de-DE" dirty="0">
                <a:latin typeface="Arial" panose="020B0604020202020204" pitchFamily="34" charset="0"/>
                <a:cs typeface="Arial" panose="020B0604020202020204" pitchFamily="34" charset="0"/>
              </a:rPr>
              <a:t>Besuch der </a:t>
            </a:r>
            <a:r>
              <a:rPr lang="de-DE" b="1" dirty="0">
                <a:latin typeface="Arial" panose="020B0604020202020204" pitchFamily="34" charset="0"/>
                <a:cs typeface="Arial" panose="020B0604020202020204" pitchFamily="34" charset="0"/>
              </a:rPr>
              <a:t>zwei</a:t>
            </a:r>
            <a:r>
              <a:rPr lang="de-DE" dirty="0">
                <a:latin typeface="Arial" panose="020B0604020202020204" pitchFamily="34" charset="0"/>
                <a:cs typeface="Arial" panose="020B0604020202020204" pitchFamily="34" charset="0"/>
              </a:rPr>
              <a:t> Pflichtveranstaltungen (</a:t>
            </a:r>
            <a:r>
              <a:rPr lang="de-DE" dirty="0" smtClean="0">
                <a:latin typeface="Arial" panose="020B0604020202020204" pitchFamily="34" charset="0"/>
                <a:cs typeface="Arial" panose="020B0604020202020204" pitchFamily="34" charset="0"/>
              </a:rPr>
              <a:t>Anwesenheitspflicht) </a:t>
            </a:r>
            <a:endParaRPr lang="en-US" dirty="0">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de-DE" dirty="0">
                <a:latin typeface="Arial" panose="020B0604020202020204" pitchFamily="34" charset="0"/>
                <a:cs typeface="Arial" panose="020B0604020202020204" pitchFamily="34" charset="0"/>
              </a:rPr>
              <a:t>Im Vorlesungsplan unter </a:t>
            </a:r>
            <a:r>
              <a:rPr lang="de-DE" b="1" dirty="0">
                <a:latin typeface="Arial" panose="020B0604020202020204" pitchFamily="34" charset="0"/>
                <a:cs typeface="Arial" panose="020B0604020202020204" pitchFamily="34" charset="0"/>
              </a:rPr>
              <a:t>BCO620</a:t>
            </a:r>
            <a:r>
              <a:rPr lang="de-DE" dirty="0">
                <a:latin typeface="Arial" panose="020B0604020202020204" pitchFamily="34" charset="0"/>
                <a:cs typeface="Arial" panose="020B0604020202020204" pitchFamily="34" charset="0"/>
              </a:rPr>
              <a:t> zu finden. </a:t>
            </a:r>
            <a:endParaRPr lang="en-US" dirty="0">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1. Veranstaltung</a:t>
            </a:r>
            <a:r>
              <a:rPr lang="de-DE" dirty="0">
                <a:latin typeface="Arial" panose="020B0604020202020204" pitchFamily="34" charset="0"/>
                <a:cs typeface="Arial" panose="020B0604020202020204" pitchFamily="34" charset="0"/>
              </a:rPr>
              <a:t>: wissenschaftliches Arbeiten in Hinblick auf Erstellung und Präsentation der Projektskizze.</a:t>
            </a:r>
            <a:endParaRPr lang="en-US" dirty="0">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2. Veranstaltung</a:t>
            </a:r>
            <a:r>
              <a:rPr lang="de-DE" dirty="0">
                <a:latin typeface="Arial" panose="020B0604020202020204" pitchFamily="34" charset="0"/>
                <a:cs typeface="Arial" panose="020B0604020202020204" pitchFamily="34" charset="0"/>
              </a:rPr>
              <a:t>:</a:t>
            </a:r>
            <a:r>
              <a:rPr lang="de-DE" b="1"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Präsentation bzw. Vorstellung der Projektskizzen und anschließende Gruppendiskussion.</a:t>
            </a:r>
            <a:endParaRPr lang="en-US" dirty="0">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de-DE" dirty="0">
                <a:latin typeface="Arial" panose="020B0604020202020204" pitchFamily="34" charset="0"/>
                <a:cs typeface="Arial" panose="020B0604020202020204" pitchFamily="34" charset="0"/>
              </a:rPr>
              <a:t>Einreichen einer erfolgreich abgenommenen Projektskizze (mindestens 2 Seiten) </a:t>
            </a:r>
            <a:r>
              <a:rPr lang="de-DE" dirty="0" smtClean="0">
                <a:latin typeface="Arial" panose="020B0604020202020204" pitchFamily="34" charset="0"/>
                <a:cs typeface="Arial" panose="020B0604020202020204" pitchFamily="34" charset="0"/>
              </a:rPr>
              <a:t>bis </a:t>
            </a:r>
            <a:r>
              <a:rPr lang="de-DE" b="1" dirty="0" smtClean="0">
                <a:latin typeface="Arial" panose="020B0604020202020204" pitchFamily="34" charset="0"/>
                <a:cs typeface="Arial" panose="020B0604020202020204" pitchFamily="34" charset="0"/>
              </a:rPr>
              <a:t>20.05.2022 </a:t>
            </a:r>
            <a:r>
              <a:rPr lang="de-DE" dirty="0">
                <a:latin typeface="Arial" panose="020B0604020202020204" pitchFamily="34" charset="0"/>
                <a:cs typeface="Arial" panose="020B0604020202020204" pitchFamily="34" charset="0"/>
                <a:sym typeface="Wingdings" panose="05000000000000000000" pitchFamily="2" charset="2"/>
              </a:rPr>
              <a:t> </a:t>
            </a:r>
            <a:r>
              <a:rPr lang="de-DE" dirty="0">
                <a:latin typeface="Arial" panose="020B0604020202020204" pitchFamily="34" charset="0"/>
                <a:cs typeface="Arial" panose="020B0604020202020204" pitchFamily="34" charset="0"/>
              </a:rPr>
              <a:t>per E-Mail. (Eindeutige Dateibezeichnung)</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24736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574371" y="1600201"/>
            <a:ext cx="6245654" cy="4241800"/>
          </a:xfrm>
        </p:spPr>
        <p:txBody>
          <a:bodyPr>
            <a:normAutofit/>
          </a:bodyPr>
          <a:lstStyle/>
          <a:p>
            <a:pPr marL="285750" indent="-285750">
              <a:buFont typeface="Arial" panose="020B0604020202020204" pitchFamily="34" charset="0"/>
              <a:buChar char="•"/>
            </a:pPr>
            <a:r>
              <a:rPr lang="de-DE" b="0" dirty="0"/>
              <a:t>Titelblatt</a:t>
            </a:r>
          </a:p>
          <a:p>
            <a:pPr marL="285750" indent="-285750">
              <a:buFont typeface="Arial" panose="020B0604020202020204" pitchFamily="34" charset="0"/>
              <a:buChar char="•"/>
            </a:pPr>
            <a:r>
              <a:rPr lang="de-DE" b="0" dirty="0"/>
              <a:t>Vorwort (fakultativ) </a:t>
            </a:r>
          </a:p>
          <a:p>
            <a:pPr marL="285750" indent="-285750">
              <a:buFont typeface="Arial" panose="020B0604020202020204" pitchFamily="34" charset="0"/>
              <a:buChar char="•"/>
            </a:pPr>
            <a:r>
              <a:rPr lang="de-DE" b="0" dirty="0"/>
              <a:t>Inhaltsverzeichnis</a:t>
            </a:r>
          </a:p>
          <a:p>
            <a:pPr marL="285750" indent="-285750">
              <a:buFont typeface="Arial" panose="020B0604020202020204" pitchFamily="34" charset="0"/>
              <a:buChar char="•"/>
            </a:pPr>
            <a:r>
              <a:rPr lang="de-DE" b="0" dirty="0"/>
              <a:t>Abbildungsverzeichnis</a:t>
            </a:r>
          </a:p>
          <a:p>
            <a:pPr marL="285750" indent="-285750">
              <a:buFont typeface="Arial" panose="020B0604020202020204" pitchFamily="34" charset="0"/>
              <a:buChar char="•"/>
            </a:pPr>
            <a:r>
              <a:rPr lang="de-DE" b="0" dirty="0"/>
              <a:t>Tabellenverzeichnis</a:t>
            </a:r>
          </a:p>
          <a:p>
            <a:pPr marL="285750" indent="-285750">
              <a:buFont typeface="Arial" panose="020B0604020202020204" pitchFamily="34" charset="0"/>
              <a:buChar char="•"/>
            </a:pPr>
            <a:r>
              <a:rPr lang="de-DE" b="0" dirty="0"/>
              <a:t>Abkürzungsverzeichnis</a:t>
            </a:r>
          </a:p>
          <a:p>
            <a:pPr marL="285750" indent="-285750">
              <a:buFont typeface="Arial" panose="020B0604020202020204" pitchFamily="34" charset="0"/>
              <a:buChar char="•"/>
            </a:pPr>
            <a:r>
              <a:rPr lang="de-DE" b="0" dirty="0"/>
              <a:t>Textteil</a:t>
            </a:r>
          </a:p>
          <a:p>
            <a:pPr marL="285750" indent="-285750">
              <a:buFont typeface="Arial" panose="020B0604020202020204" pitchFamily="34" charset="0"/>
              <a:buChar char="•"/>
            </a:pPr>
            <a:r>
              <a:rPr lang="de-DE" b="0" dirty="0"/>
              <a:t>Literaturverzeichnis</a:t>
            </a:r>
          </a:p>
          <a:p>
            <a:pPr marL="285750" indent="-285750">
              <a:buFont typeface="Arial" panose="020B0604020202020204" pitchFamily="34" charset="0"/>
              <a:buChar char="•"/>
            </a:pPr>
            <a:r>
              <a:rPr lang="de-DE" b="0" dirty="0"/>
              <a:t>Anhang</a:t>
            </a:r>
          </a:p>
          <a:p>
            <a:pPr marL="285750" indent="-285750">
              <a:buFont typeface="Arial" panose="020B0604020202020204" pitchFamily="34" charset="0"/>
              <a:buChar char="•"/>
            </a:pPr>
            <a:r>
              <a:rPr lang="de-DE" b="0" dirty="0"/>
              <a:t>Eidesstattliche Erklärung</a:t>
            </a:r>
          </a:p>
          <a:p>
            <a:endParaRPr lang="de-DE" dirty="0"/>
          </a:p>
        </p:txBody>
      </p:sp>
      <p:sp>
        <p:nvSpPr>
          <p:cNvPr id="5" name="Titel 4"/>
          <p:cNvSpPr>
            <a:spLocks noGrp="1"/>
          </p:cNvSpPr>
          <p:nvPr>
            <p:ph type="title"/>
          </p:nvPr>
        </p:nvSpPr>
        <p:spPr/>
        <p:txBody>
          <a:bodyPr/>
          <a:lstStyle/>
          <a:p>
            <a:r>
              <a:rPr lang="de-DE" dirty="0"/>
              <a:t>Formaler Aufbau</a:t>
            </a:r>
          </a:p>
        </p:txBody>
      </p:sp>
    </p:spTree>
    <p:extLst>
      <p:ext uri="{BB962C8B-B14F-4D97-AF65-F5344CB8AC3E}">
        <p14:creationId xmlns:p14="http://schemas.microsoft.com/office/powerpoint/2010/main" val="286322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85750" lvl="1" fontAlgn="base">
              <a:spcAft>
                <a:spcPct val="0"/>
              </a:spcAft>
              <a:buSzPct val="85000"/>
            </a:pPr>
            <a:r>
              <a:rPr lang="de-DE" sz="2000" dirty="0" smtClean="0"/>
              <a:t>Hochschule für Wirtschaft und Gesellschaft </a:t>
            </a:r>
            <a:r>
              <a:rPr lang="de-DE" sz="2000" dirty="0"/>
              <a:t>Ludwigshafen am Rhein</a:t>
            </a:r>
          </a:p>
          <a:p>
            <a:pPr marL="285750" lvl="1" fontAlgn="base">
              <a:spcAft>
                <a:spcPct val="0"/>
              </a:spcAft>
              <a:buSzPct val="85000"/>
            </a:pPr>
            <a:r>
              <a:rPr lang="de-DE" sz="2000" dirty="0"/>
              <a:t>Fachbereich I – Management, Controlling, </a:t>
            </a:r>
            <a:r>
              <a:rPr lang="de-DE" sz="2000" dirty="0" err="1"/>
              <a:t>HealthCare</a:t>
            </a:r>
            <a:r>
              <a:rPr lang="de-DE" sz="2000" dirty="0"/>
              <a:t> – </a:t>
            </a:r>
          </a:p>
          <a:p>
            <a:pPr marL="285750" lvl="1" fontAlgn="base">
              <a:spcAft>
                <a:spcPct val="0"/>
              </a:spcAft>
              <a:buSzPct val="85000"/>
            </a:pPr>
            <a:r>
              <a:rPr lang="de-DE" sz="2000" dirty="0"/>
              <a:t>Studiengang</a:t>
            </a:r>
          </a:p>
          <a:p>
            <a:pPr marL="285750" lvl="1" fontAlgn="base">
              <a:spcAft>
                <a:spcPct val="0"/>
              </a:spcAft>
              <a:buSzPct val="85000"/>
            </a:pPr>
            <a:r>
              <a:rPr lang="de-DE" sz="2000" dirty="0"/>
              <a:t>Bachelor- oder Masterarbeit / Seminararbeit / Praxisbericht / Erfahrungsbericht aus dem Ausland</a:t>
            </a:r>
          </a:p>
          <a:p>
            <a:pPr marL="285750" lvl="1" fontAlgn="base">
              <a:spcAft>
                <a:spcPct val="0"/>
              </a:spcAft>
              <a:buSzPct val="85000"/>
            </a:pPr>
            <a:r>
              <a:rPr lang="de-DE" sz="2000" dirty="0"/>
              <a:t>Thema</a:t>
            </a:r>
          </a:p>
          <a:p>
            <a:pPr marL="285750" lvl="1" fontAlgn="base">
              <a:spcAft>
                <a:spcPct val="0"/>
              </a:spcAft>
              <a:buSzPct val="85000"/>
            </a:pPr>
            <a:r>
              <a:rPr lang="de-DE" sz="2000" dirty="0"/>
              <a:t>Name des Betreuers oder der Betreuerin an der HS</a:t>
            </a:r>
          </a:p>
          <a:p>
            <a:pPr marL="285750" lvl="1" fontAlgn="base">
              <a:spcAft>
                <a:spcPct val="0"/>
              </a:spcAft>
              <a:buSzPct val="85000"/>
            </a:pPr>
            <a:r>
              <a:rPr lang="de-DE" sz="2000" dirty="0"/>
              <a:t>Name des Betreuers oder der Betreuerin im Unternehmen</a:t>
            </a:r>
          </a:p>
          <a:p>
            <a:pPr marL="285750" lvl="1" fontAlgn="base">
              <a:spcAft>
                <a:spcPct val="0"/>
              </a:spcAft>
              <a:buSzPct val="85000"/>
            </a:pPr>
            <a:r>
              <a:rPr lang="de-DE" sz="2000" dirty="0"/>
              <a:t>Name, Adresse und Matrikelnummer des Bearbeiters</a:t>
            </a:r>
          </a:p>
          <a:p>
            <a:pPr marL="285750" lvl="1" fontAlgn="base">
              <a:spcAft>
                <a:spcPct val="0"/>
              </a:spcAft>
              <a:buSzPct val="85000"/>
            </a:pPr>
            <a:r>
              <a:rPr lang="de-DE" sz="2000" dirty="0"/>
              <a:t>Abgabetermin</a:t>
            </a:r>
          </a:p>
          <a:p>
            <a:pPr marL="0" lvl="1" indent="0" fontAlgn="base">
              <a:lnSpc>
                <a:spcPct val="90000"/>
              </a:lnSpc>
              <a:spcAft>
                <a:spcPct val="0"/>
              </a:spcAft>
              <a:buSzPct val="85000"/>
              <a:buNone/>
            </a:pPr>
            <a:endParaRPr lang="de-DE" dirty="0">
              <a:latin typeface="TheSansOffice" pitchFamily="34" charset="0"/>
            </a:endParaRPr>
          </a:p>
        </p:txBody>
      </p:sp>
      <p:sp>
        <p:nvSpPr>
          <p:cNvPr id="5" name="Titel 4"/>
          <p:cNvSpPr>
            <a:spLocks noGrp="1"/>
          </p:cNvSpPr>
          <p:nvPr>
            <p:ph type="title"/>
          </p:nvPr>
        </p:nvSpPr>
        <p:spPr/>
        <p:txBody>
          <a:bodyPr/>
          <a:lstStyle/>
          <a:p>
            <a:r>
              <a:rPr lang="de-DE" dirty="0"/>
              <a:t>Titelblatt</a:t>
            </a:r>
          </a:p>
        </p:txBody>
      </p:sp>
    </p:spTree>
    <p:extLst>
      <p:ext uri="{BB962C8B-B14F-4D97-AF65-F5344CB8AC3E}">
        <p14:creationId xmlns:p14="http://schemas.microsoft.com/office/powerpoint/2010/main" val="1986957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Beispiel Titelblatt</a:t>
            </a:r>
          </a:p>
        </p:txBody>
      </p:sp>
      <p:pic>
        <p:nvPicPr>
          <p:cNvPr id="2" name="Grafik 1"/>
          <p:cNvPicPr>
            <a:picLocks noChangeAspect="1"/>
          </p:cNvPicPr>
          <p:nvPr/>
        </p:nvPicPr>
        <p:blipFill>
          <a:blip r:embed="rId3"/>
          <a:stretch>
            <a:fillRect/>
          </a:stretch>
        </p:blipFill>
        <p:spPr>
          <a:xfrm>
            <a:off x="1630930" y="648000"/>
            <a:ext cx="4006106" cy="5541666"/>
          </a:xfrm>
          <a:prstGeom prst="rect">
            <a:avLst/>
          </a:prstGeom>
        </p:spPr>
      </p:pic>
    </p:spTree>
    <p:extLst>
      <p:ext uri="{BB962C8B-B14F-4D97-AF65-F5344CB8AC3E}">
        <p14:creationId xmlns:p14="http://schemas.microsoft.com/office/powerpoint/2010/main" val="1498191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406563"/>
            <a:ext cx="7571946" cy="4241800"/>
          </a:xfrm>
        </p:spPr>
        <p:txBody>
          <a:bodyPr>
            <a:noAutofit/>
          </a:bodyPr>
          <a:lstStyle/>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Spiegelt Aufbau der Arbeit wieder</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Übereinstimmung der Überschriften im Inhaltsverzeichnis und in der Arbeit</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Mindestlänge für einen Abschnitt, der im Inhaltsverzeichnis aufgeführt wird: eine Textseite (Abschlussarbeiten nicht mehr, als drei Ebenen)</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Bei Einfügen eines Unterkapitels muss systemlogisch mindestens ein zweites Unterkapitel folgen (also: 1.1 ohne 1.2 ist nicht sinnvoll)</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Erstellung des Inhaltsverzeichnisses in Word im Register Verweise/Inhaltsverzeichnis</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Zuvor Formatierung der Überschriften nach ihren Ebenen (Überschrift 1, Überschrift 2, Überschrift 3)</a:t>
            </a:r>
          </a:p>
          <a:p>
            <a:endParaRPr lang="de-DE" sz="1800" dirty="0"/>
          </a:p>
        </p:txBody>
      </p:sp>
      <p:sp>
        <p:nvSpPr>
          <p:cNvPr id="5" name="Titel 4"/>
          <p:cNvSpPr>
            <a:spLocks noGrp="1"/>
          </p:cNvSpPr>
          <p:nvPr>
            <p:ph type="title"/>
          </p:nvPr>
        </p:nvSpPr>
        <p:spPr/>
        <p:txBody>
          <a:bodyPr/>
          <a:lstStyle/>
          <a:p>
            <a:r>
              <a:rPr lang="de-DE" dirty="0"/>
              <a:t>Inhaltsverzeichnis</a:t>
            </a:r>
          </a:p>
        </p:txBody>
      </p:sp>
    </p:spTree>
    <p:extLst>
      <p:ext uri="{BB962C8B-B14F-4D97-AF65-F5344CB8AC3E}">
        <p14:creationId xmlns:p14="http://schemas.microsoft.com/office/powerpoint/2010/main" val="727949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82097" y="1406564"/>
            <a:ext cx="7571946" cy="4241800"/>
          </a:xfrm>
        </p:spPr>
        <p:txBody>
          <a:bodyPr>
            <a:normAutofit fontScale="85000" lnSpcReduction="20000"/>
          </a:bodyPr>
          <a:lstStyle/>
          <a:p>
            <a:pPr marL="285750" lvl="0" indent="-285750" fontAlgn="base">
              <a:lnSpc>
                <a:spcPct val="150000"/>
              </a:lnSpc>
              <a:spcAft>
                <a:spcPct val="0"/>
              </a:spcAft>
              <a:buFont typeface="Arial" panose="020B0604020202020204" pitchFamily="34" charset="0"/>
              <a:buChar char="•"/>
            </a:pPr>
            <a:r>
              <a:rPr lang="de-DE" sz="1800" b="0" dirty="0"/>
              <a:t>Alle Abbildungen / Tabellen im Text müssen durchnummeriert und in ein entsprechendes Verzeichnis (Abbildungs- u. Tabellenverzeichnis) aufgenommen werden</a:t>
            </a:r>
            <a:endParaRPr lang="de-DE" sz="1800" dirty="0"/>
          </a:p>
          <a:p>
            <a:pPr marL="285750" lvl="0" indent="-285750" fontAlgn="base">
              <a:lnSpc>
                <a:spcPct val="150000"/>
              </a:lnSpc>
              <a:spcAft>
                <a:spcPct val="0"/>
              </a:spcAft>
              <a:buFont typeface="Arial" panose="020B0604020202020204" pitchFamily="34" charset="0"/>
              <a:buChar char="•"/>
            </a:pPr>
            <a:r>
              <a:rPr lang="de-DE" sz="1800" b="0" dirty="0"/>
              <a:t>Jede einzelne Darstellung ist mit einer Überschrift und/oder Unterschrift zu versehen</a:t>
            </a:r>
          </a:p>
          <a:p>
            <a:pPr marL="285750" lvl="0" indent="-285750" fontAlgn="base">
              <a:lnSpc>
                <a:spcPct val="150000"/>
              </a:lnSpc>
              <a:spcAft>
                <a:spcPct val="0"/>
              </a:spcAft>
              <a:buFont typeface="Arial" panose="020B0604020202020204" pitchFamily="34" charset="0"/>
              <a:buChar char="•"/>
            </a:pPr>
            <a:r>
              <a:rPr lang="de-DE" sz="1800" b="0" dirty="0"/>
              <a:t>Die Herkunftsangabe wird mit dem Wort „Quelle“ eingeleitet und steht unter der Darstellung.</a:t>
            </a:r>
          </a:p>
          <a:p>
            <a:pPr marL="285750" lvl="0" indent="-285750" fontAlgn="base">
              <a:lnSpc>
                <a:spcPct val="150000"/>
              </a:lnSpc>
              <a:spcAft>
                <a:spcPct val="0"/>
              </a:spcAft>
              <a:buFont typeface="Arial" panose="020B0604020202020204" pitchFamily="34" charset="0"/>
              <a:buChar char="•"/>
            </a:pPr>
            <a:r>
              <a:rPr lang="de-DE" sz="1800" b="0" dirty="0"/>
              <a:t>Darstellungen, die sich nicht aus sich selbst erklären, sind mit einer Legende zu versehen. </a:t>
            </a:r>
          </a:p>
          <a:p>
            <a:pPr marL="285750" lvl="0" indent="-285750" fontAlgn="base">
              <a:lnSpc>
                <a:spcPct val="150000"/>
              </a:lnSpc>
              <a:spcAft>
                <a:spcPct val="0"/>
              </a:spcAft>
              <a:buFont typeface="Arial" panose="020B0604020202020204" pitchFamily="34" charset="0"/>
              <a:buChar char="•"/>
            </a:pPr>
            <a:r>
              <a:rPr lang="de-DE" sz="1800" dirty="0"/>
              <a:t>Auf jede Abbildung/Tabelle </a:t>
            </a:r>
            <a:r>
              <a:rPr lang="de-DE" sz="1800" b="1" dirty="0"/>
              <a:t>ist im Text zu verweisen</a:t>
            </a:r>
            <a:r>
              <a:rPr lang="de-DE" sz="1800" dirty="0"/>
              <a:t>. Ferner sind diese im Text zu beschreiben bzw. zu erläutern.</a:t>
            </a:r>
            <a:endParaRPr lang="de-DE" sz="1800" b="0" dirty="0"/>
          </a:p>
          <a:p>
            <a:pPr marL="285750" lvl="0" indent="-285750" fontAlgn="base">
              <a:lnSpc>
                <a:spcPct val="150000"/>
              </a:lnSpc>
              <a:spcAft>
                <a:spcPct val="0"/>
              </a:spcAft>
              <a:buFont typeface="Arial" panose="020B0604020202020204" pitchFamily="34" charset="0"/>
              <a:buChar char="•"/>
            </a:pPr>
            <a:r>
              <a:rPr lang="de-DE" sz="1800" b="0" dirty="0"/>
              <a:t>Eine neue Seite und ein neues Kapitel sollte nie mit einer Darstellung begonnen werden. </a:t>
            </a:r>
          </a:p>
          <a:p>
            <a:pPr>
              <a:lnSpc>
                <a:spcPct val="150000"/>
              </a:lnSpc>
            </a:pPr>
            <a:endParaRPr lang="de-DE" sz="1800" dirty="0"/>
          </a:p>
        </p:txBody>
      </p:sp>
      <p:sp>
        <p:nvSpPr>
          <p:cNvPr id="5" name="Titel 4"/>
          <p:cNvSpPr>
            <a:spLocks noGrp="1"/>
          </p:cNvSpPr>
          <p:nvPr>
            <p:ph type="title"/>
          </p:nvPr>
        </p:nvSpPr>
        <p:spPr/>
        <p:txBody>
          <a:bodyPr/>
          <a:lstStyle/>
          <a:p>
            <a:r>
              <a:rPr lang="de-DE" dirty="0"/>
              <a:t>Abbildungs-/Tabellenverzeichnis</a:t>
            </a:r>
          </a:p>
        </p:txBody>
      </p:sp>
    </p:spTree>
    <p:extLst>
      <p:ext uri="{BB962C8B-B14F-4D97-AF65-F5344CB8AC3E}">
        <p14:creationId xmlns:p14="http://schemas.microsoft.com/office/powerpoint/2010/main" val="1570463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609600" lvl="0" indent="-609600" defTabSz="914400" fontAlgn="base">
              <a:spcAft>
                <a:spcPct val="0"/>
              </a:spcAft>
              <a:buFontTx/>
              <a:buAutoNum type="arabicPeriod"/>
            </a:pPr>
            <a:endParaRPr lang="de-DE" b="0" kern="0" dirty="0">
              <a:solidFill>
                <a:srgbClr val="000000"/>
              </a:solidFill>
              <a:latin typeface="TheSansOffice"/>
            </a:endParaRPr>
          </a:p>
          <a:p>
            <a:endParaRPr lang="de-DE" dirty="0"/>
          </a:p>
        </p:txBody>
      </p:sp>
      <p:sp>
        <p:nvSpPr>
          <p:cNvPr id="5" name="Titel 4"/>
          <p:cNvSpPr>
            <a:spLocks noGrp="1"/>
          </p:cNvSpPr>
          <p:nvPr>
            <p:ph type="title"/>
          </p:nvPr>
        </p:nvSpPr>
        <p:spPr>
          <a:xfrm>
            <a:off x="360000" y="180000"/>
            <a:ext cx="6783768" cy="734400"/>
          </a:xfrm>
        </p:spPr>
        <p:txBody>
          <a:bodyPr/>
          <a:lstStyle/>
          <a:p>
            <a:r>
              <a:rPr lang="de-DE" dirty="0"/>
              <a:t>Beispiel Darstellung</a:t>
            </a:r>
          </a:p>
        </p:txBody>
      </p:sp>
      <p:pic>
        <p:nvPicPr>
          <p:cNvPr id="3" name="Grafik 2"/>
          <p:cNvPicPr>
            <a:picLocks noChangeAspect="1"/>
          </p:cNvPicPr>
          <p:nvPr/>
        </p:nvPicPr>
        <p:blipFill>
          <a:blip r:embed="rId3"/>
          <a:stretch>
            <a:fillRect/>
          </a:stretch>
        </p:blipFill>
        <p:spPr>
          <a:xfrm>
            <a:off x="1097281" y="1010603"/>
            <a:ext cx="6643463" cy="4980432"/>
          </a:xfrm>
          <a:prstGeom prst="rect">
            <a:avLst/>
          </a:prstGeom>
        </p:spPr>
      </p:pic>
    </p:spTree>
    <p:extLst>
      <p:ext uri="{BB962C8B-B14F-4D97-AF65-F5344CB8AC3E}">
        <p14:creationId xmlns:p14="http://schemas.microsoft.com/office/powerpoint/2010/main" val="1913490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fontAlgn="base">
              <a:lnSpc>
                <a:spcPct val="90000"/>
              </a:lnSpc>
              <a:spcAft>
                <a:spcPct val="0"/>
              </a:spcAft>
              <a:buSzPct val="85000"/>
              <a:buNone/>
            </a:pPr>
            <a:endParaRPr lang="de-DE" dirty="0"/>
          </a:p>
          <a:p>
            <a:endParaRPr lang="de-DE" dirty="0"/>
          </a:p>
        </p:txBody>
      </p:sp>
      <p:sp>
        <p:nvSpPr>
          <p:cNvPr id="5" name="Titel 4"/>
          <p:cNvSpPr>
            <a:spLocks noGrp="1"/>
          </p:cNvSpPr>
          <p:nvPr>
            <p:ph type="title"/>
          </p:nvPr>
        </p:nvSpPr>
        <p:spPr/>
        <p:txBody>
          <a:bodyPr/>
          <a:lstStyle/>
          <a:p>
            <a:r>
              <a:rPr lang="de-DE" dirty="0"/>
              <a:t>Abbildungsverzeichnis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1600201"/>
            <a:ext cx="6762750"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271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fontAlgn="base">
              <a:lnSpc>
                <a:spcPct val="90000"/>
              </a:lnSpc>
              <a:spcAft>
                <a:spcPct val="0"/>
              </a:spcAft>
              <a:buSzPct val="85000"/>
              <a:buNone/>
            </a:pPr>
            <a:endParaRPr lang="de-DE" dirty="0"/>
          </a:p>
          <a:p>
            <a:pPr marL="0" lvl="1" indent="0" fontAlgn="base">
              <a:lnSpc>
                <a:spcPct val="90000"/>
              </a:lnSpc>
              <a:spcAft>
                <a:spcPct val="0"/>
              </a:spcAft>
              <a:buSzPct val="85000"/>
              <a:buNone/>
            </a:pPr>
            <a:endParaRPr lang="de-DE" dirty="0"/>
          </a:p>
        </p:txBody>
      </p:sp>
      <p:sp>
        <p:nvSpPr>
          <p:cNvPr id="5" name="Titel 4"/>
          <p:cNvSpPr>
            <a:spLocks noGrp="1"/>
          </p:cNvSpPr>
          <p:nvPr>
            <p:ph type="title"/>
          </p:nvPr>
        </p:nvSpPr>
        <p:spPr/>
        <p:txBody>
          <a:bodyPr/>
          <a:lstStyle/>
          <a:p>
            <a:r>
              <a:rPr lang="de-DE" dirty="0"/>
              <a:t>Abkürzungsverzeichnis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838847"/>
            <a:ext cx="6715125" cy="335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941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SzPct val="120000"/>
              <a:buFontTx/>
              <a:buChar char="•"/>
            </a:pPr>
            <a:r>
              <a:rPr lang="de-DE" sz="1800" kern="0" dirty="0">
                <a:solidFill>
                  <a:srgbClr val="000000"/>
                </a:solidFill>
              </a:rPr>
              <a:t>Zur groben Orientierung seien hier folgende Seitenzahlen aufgeführt:</a:t>
            </a:r>
          </a:p>
          <a:p>
            <a:pPr marL="200025" lvl="0" indent="-200025" defTabSz="914400" fontAlgn="base">
              <a:spcAft>
                <a:spcPct val="0"/>
              </a:spcAft>
              <a:buSzPct val="120000"/>
            </a:pPr>
            <a:endParaRPr lang="de-DE" sz="1800" kern="0" dirty="0">
              <a:solidFill>
                <a:srgbClr val="000000"/>
              </a:solidFill>
            </a:endParaRPr>
          </a:p>
          <a:p>
            <a:pPr lvl="2" indent="-185738" defTabSz="914400" fontAlgn="base">
              <a:spcAft>
                <a:spcPct val="0"/>
              </a:spcAft>
              <a:buFont typeface="Wingdings" pitchFamily="2" charset="2"/>
              <a:buChar char="ü"/>
            </a:pPr>
            <a:r>
              <a:rPr lang="de-DE" kern="0" dirty="0">
                <a:solidFill>
                  <a:srgbClr val="000000"/>
                </a:solidFill>
              </a:rPr>
              <a:t>Praxisberichte:		</a:t>
            </a:r>
            <a:r>
              <a:rPr lang="de-DE" kern="0" dirty="0" smtClean="0">
                <a:solidFill>
                  <a:srgbClr val="000000"/>
                </a:solidFill>
              </a:rPr>
              <a:t>12 </a:t>
            </a:r>
            <a:r>
              <a:rPr lang="de-DE" kern="0" dirty="0">
                <a:solidFill>
                  <a:srgbClr val="000000"/>
                </a:solidFill>
              </a:rPr>
              <a:t>– 15 Seiten</a:t>
            </a:r>
          </a:p>
          <a:p>
            <a:pPr lvl="2" indent="-185738" defTabSz="914400" fontAlgn="base">
              <a:spcAft>
                <a:spcPct val="0"/>
              </a:spcAft>
              <a:buFont typeface="Wingdings" pitchFamily="2" charset="2"/>
              <a:buChar char="ü"/>
            </a:pPr>
            <a:r>
              <a:rPr lang="de-DE" kern="0" dirty="0">
                <a:solidFill>
                  <a:srgbClr val="000000"/>
                </a:solidFill>
              </a:rPr>
              <a:t>Seminararbeiten:	</a:t>
            </a:r>
            <a:r>
              <a:rPr lang="de-DE" kern="0" dirty="0" smtClean="0">
                <a:solidFill>
                  <a:srgbClr val="000000"/>
                </a:solidFill>
              </a:rPr>
              <a:t>ca. 15 </a:t>
            </a:r>
            <a:r>
              <a:rPr lang="de-DE" kern="0" dirty="0">
                <a:solidFill>
                  <a:srgbClr val="000000"/>
                </a:solidFill>
              </a:rPr>
              <a:t>Seiten</a:t>
            </a:r>
          </a:p>
          <a:p>
            <a:pPr lvl="2" indent="-185738" defTabSz="914400" fontAlgn="base">
              <a:spcAft>
                <a:spcPct val="0"/>
              </a:spcAft>
              <a:buFont typeface="Wingdings" pitchFamily="2" charset="2"/>
              <a:buChar char="ü"/>
            </a:pPr>
            <a:r>
              <a:rPr lang="de-DE" b="1" kern="0" dirty="0">
                <a:solidFill>
                  <a:srgbClr val="000000"/>
                </a:solidFill>
              </a:rPr>
              <a:t>Bachelorarbeiten:	</a:t>
            </a:r>
            <a:r>
              <a:rPr lang="de-DE" b="1" kern="0" dirty="0" smtClean="0">
                <a:solidFill>
                  <a:srgbClr val="000000"/>
                </a:solidFill>
              </a:rPr>
              <a:t>30 </a:t>
            </a:r>
            <a:r>
              <a:rPr lang="de-DE" b="1" kern="0" dirty="0">
                <a:solidFill>
                  <a:srgbClr val="000000"/>
                </a:solidFill>
              </a:rPr>
              <a:t>– 60 Seiten</a:t>
            </a:r>
          </a:p>
          <a:p>
            <a:pPr lvl="2" indent="-185738" defTabSz="914400" fontAlgn="base">
              <a:spcAft>
                <a:spcPct val="0"/>
              </a:spcAft>
              <a:buFont typeface="Wingdings" pitchFamily="2" charset="2"/>
              <a:buChar char="ü"/>
            </a:pPr>
            <a:r>
              <a:rPr lang="de-DE" kern="0" dirty="0">
                <a:solidFill>
                  <a:srgbClr val="000000"/>
                </a:solidFill>
              </a:rPr>
              <a:t>Masterarbeiten:		60 – 80 Seiten</a:t>
            </a:r>
          </a:p>
          <a:p>
            <a:pPr lvl="2" indent="-185738" defTabSz="914400" fontAlgn="base">
              <a:spcAft>
                <a:spcPct val="0"/>
              </a:spcAft>
              <a:buNone/>
            </a:pPr>
            <a:endParaRPr lang="de-DE"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Diese Angaben beziehen sich auf Textseiten (einschließlich Abbildungen und Tabellen) </a:t>
            </a:r>
            <a:r>
              <a:rPr lang="de-DE" sz="1800" kern="0" dirty="0" smtClean="0">
                <a:solidFill>
                  <a:srgbClr val="000000"/>
                </a:solidFill>
              </a:rPr>
              <a:t>ohne Verzeichnisse und </a:t>
            </a:r>
            <a:r>
              <a:rPr lang="de-DE" sz="1800" kern="0" dirty="0">
                <a:solidFill>
                  <a:srgbClr val="000000"/>
                </a:solidFill>
              </a:rPr>
              <a:t>Anhang.</a:t>
            </a:r>
          </a:p>
          <a:p>
            <a:pPr marL="200025" lvl="0" indent="-200025" defTabSz="914400" fontAlgn="base">
              <a:spcAft>
                <a:spcPct val="0"/>
              </a:spcAft>
              <a:buSzPct val="120000"/>
              <a:buFontTx/>
              <a:buChar char="•"/>
            </a:pPr>
            <a:endParaRPr lang="de-DE" sz="1800"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Eine nicht reflektierte Wiedergabe von Literaturpassagen macht die Arbeit dicker, aber nicht besser.</a:t>
            </a:r>
          </a:p>
          <a:p>
            <a:endParaRPr lang="de-DE" sz="1800" dirty="0"/>
          </a:p>
        </p:txBody>
      </p:sp>
      <p:sp>
        <p:nvSpPr>
          <p:cNvPr id="3" name="Titel 2"/>
          <p:cNvSpPr>
            <a:spLocks noGrp="1"/>
          </p:cNvSpPr>
          <p:nvPr>
            <p:ph type="title"/>
          </p:nvPr>
        </p:nvSpPr>
        <p:spPr/>
        <p:txBody>
          <a:bodyPr/>
          <a:lstStyle/>
          <a:p>
            <a:r>
              <a:rPr lang="de-DE" dirty="0"/>
              <a:t>Textteil</a:t>
            </a:r>
          </a:p>
        </p:txBody>
      </p:sp>
    </p:spTree>
    <p:extLst>
      <p:ext uri="{BB962C8B-B14F-4D97-AF65-F5344CB8AC3E}">
        <p14:creationId xmlns:p14="http://schemas.microsoft.com/office/powerpoint/2010/main" val="1992328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SzPct val="120000"/>
              <a:buFontTx/>
              <a:buChar char="•"/>
            </a:pPr>
            <a:r>
              <a:rPr lang="de-DE" sz="1800" kern="0" dirty="0">
                <a:solidFill>
                  <a:srgbClr val="000000"/>
                </a:solidFill>
              </a:rPr>
              <a:t>Das </a:t>
            </a:r>
            <a:r>
              <a:rPr lang="de-DE" sz="1800" b="1" kern="0" dirty="0">
                <a:solidFill>
                  <a:srgbClr val="000000"/>
                </a:solidFill>
              </a:rPr>
              <a:t>wörtliche (direkte) Zitat</a:t>
            </a:r>
            <a:r>
              <a:rPr lang="de-DE" sz="1800" kern="0" dirty="0">
                <a:solidFill>
                  <a:srgbClr val="000000"/>
                </a:solidFill>
              </a:rPr>
              <a:t> besteht aus der wort- und buchstaben-getreuen Wiedergabe eines oder mehrerer Wörter bzw. Sätze und sollte nur verwendet werden, wenn die genaue Formulierung des Autors entscheidend ist.</a:t>
            </a:r>
          </a:p>
          <a:p>
            <a:pPr marL="200025" lvl="0" indent="-200025" defTabSz="914400" fontAlgn="base">
              <a:spcAft>
                <a:spcPct val="0"/>
              </a:spcAft>
              <a:buSzPct val="120000"/>
              <a:buFontTx/>
              <a:buChar char="•"/>
            </a:pPr>
            <a:r>
              <a:rPr lang="de-DE" sz="1800" b="1" kern="0" dirty="0">
                <a:solidFill>
                  <a:srgbClr val="000000"/>
                </a:solidFill>
              </a:rPr>
              <a:t>Wörtliche Zitate </a:t>
            </a:r>
            <a:r>
              <a:rPr lang="de-DE" sz="1800" kern="0" dirty="0">
                <a:solidFill>
                  <a:srgbClr val="000000"/>
                </a:solidFill>
              </a:rPr>
              <a:t>werden durch Anführungszeichen begonnen und beendet. </a:t>
            </a:r>
          </a:p>
          <a:p>
            <a:pPr marL="200025" lvl="0" indent="-200025" defTabSz="914400" fontAlgn="base">
              <a:spcAft>
                <a:spcPct val="0"/>
              </a:spcAft>
              <a:buSzPct val="120000"/>
              <a:buFontTx/>
              <a:buChar char="•"/>
            </a:pPr>
            <a:r>
              <a:rPr lang="de-DE" sz="1800" kern="0" dirty="0">
                <a:solidFill>
                  <a:srgbClr val="000000"/>
                </a:solidFill>
              </a:rPr>
              <a:t>Die </a:t>
            </a:r>
            <a:r>
              <a:rPr lang="de-DE" sz="1800" b="1" kern="0" dirty="0">
                <a:solidFill>
                  <a:srgbClr val="000000"/>
                </a:solidFill>
              </a:rPr>
              <a:t>Auslassung eines Wortes </a:t>
            </a:r>
            <a:r>
              <a:rPr lang="de-DE" sz="1800" kern="0" dirty="0">
                <a:solidFill>
                  <a:srgbClr val="000000"/>
                </a:solidFill>
              </a:rPr>
              <a:t>wird durch zwei Punkte gekennzeichnet, die </a:t>
            </a:r>
            <a:r>
              <a:rPr lang="de-DE" sz="1800" b="1" kern="0" dirty="0">
                <a:solidFill>
                  <a:srgbClr val="000000"/>
                </a:solidFill>
              </a:rPr>
              <a:t>Auslassung mehrerer Wörter </a:t>
            </a:r>
            <a:r>
              <a:rPr lang="de-DE" sz="1800" kern="0" dirty="0">
                <a:solidFill>
                  <a:srgbClr val="000000"/>
                </a:solidFill>
              </a:rPr>
              <a:t>durch höchstens drei Punkte. </a:t>
            </a:r>
          </a:p>
          <a:p>
            <a:pPr marL="200025" lvl="0" indent="-200025" defTabSz="914400" fontAlgn="base">
              <a:spcAft>
                <a:spcPct val="0"/>
              </a:spcAft>
              <a:buSzPct val="120000"/>
              <a:buFontTx/>
              <a:buChar char="•"/>
            </a:pPr>
            <a:r>
              <a:rPr lang="de-DE" sz="1800" b="1" kern="0" dirty="0">
                <a:solidFill>
                  <a:srgbClr val="000000"/>
                </a:solidFill>
              </a:rPr>
              <a:t>Ergänzende Wörter </a:t>
            </a:r>
            <a:r>
              <a:rPr lang="de-DE" sz="1800" kern="0" dirty="0">
                <a:solidFill>
                  <a:srgbClr val="000000"/>
                </a:solidFill>
              </a:rPr>
              <a:t>werden in Klammern gesetzt.</a:t>
            </a:r>
          </a:p>
          <a:p>
            <a:pPr marL="200025" lvl="0" indent="-200025" defTabSz="914400" fontAlgn="base">
              <a:spcAft>
                <a:spcPct val="0"/>
              </a:spcAft>
              <a:buSzPct val="120000"/>
              <a:buFontTx/>
              <a:buChar char="•"/>
            </a:pPr>
            <a:r>
              <a:rPr lang="de-DE" sz="1800" b="1" kern="0" dirty="0">
                <a:solidFill>
                  <a:srgbClr val="000000"/>
                </a:solidFill>
              </a:rPr>
              <a:t>Zitate im Zitat </a:t>
            </a:r>
            <a:r>
              <a:rPr lang="de-DE" sz="1800" kern="0" dirty="0">
                <a:solidFill>
                  <a:srgbClr val="000000"/>
                </a:solidFill>
              </a:rPr>
              <a:t>werden durch einfache Anführungszeichen kenntlich gemacht. </a:t>
            </a:r>
            <a:endParaRPr lang="de-DE" sz="1800" b="1"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In der </a:t>
            </a:r>
            <a:r>
              <a:rPr lang="de-DE" sz="1800" b="1" kern="0" dirty="0">
                <a:solidFill>
                  <a:srgbClr val="000000"/>
                </a:solidFill>
              </a:rPr>
              <a:t>Fußnote </a:t>
            </a:r>
            <a:r>
              <a:rPr lang="de-DE" sz="1800" kern="0" dirty="0">
                <a:solidFill>
                  <a:srgbClr val="000000"/>
                </a:solidFill>
              </a:rPr>
              <a:t>wird das wörtliche Zitat durch das Beginnen mit dem Autorennamen kenntlich gemacht. </a:t>
            </a:r>
          </a:p>
          <a:p>
            <a:endParaRPr lang="de-DE" sz="1800" dirty="0"/>
          </a:p>
        </p:txBody>
      </p:sp>
      <p:sp>
        <p:nvSpPr>
          <p:cNvPr id="3" name="Titel 2"/>
          <p:cNvSpPr>
            <a:spLocks noGrp="1"/>
          </p:cNvSpPr>
          <p:nvPr>
            <p:ph type="title"/>
          </p:nvPr>
        </p:nvSpPr>
        <p:spPr/>
        <p:txBody>
          <a:bodyPr/>
          <a:lstStyle/>
          <a:p>
            <a:r>
              <a:rPr lang="de-DE" dirty="0" smtClean="0"/>
              <a:t>Zitierweise – wörtliche (direkte) Zitate </a:t>
            </a:r>
            <a:endParaRPr lang="de-DE" dirty="0"/>
          </a:p>
        </p:txBody>
      </p:sp>
    </p:spTree>
    <p:extLst>
      <p:ext uri="{BB962C8B-B14F-4D97-AF65-F5344CB8AC3E}">
        <p14:creationId xmlns:p14="http://schemas.microsoft.com/office/powerpoint/2010/main" val="272674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Aufbau der Projektskizze</a:t>
            </a:r>
          </a:p>
        </p:txBody>
      </p:sp>
      <p:sp>
        <p:nvSpPr>
          <p:cNvPr id="4" name="Rechteck 3"/>
          <p:cNvSpPr/>
          <p:nvPr/>
        </p:nvSpPr>
        <p:spPr>
          <a:xfrm>
            <a:off x="976133" y="1378373"/>
            <a:ext cx="8003359" cy="4524315"/>
          </a:xfrm>
          <a:prstGeom prst="rect">
            <a:avLst/>
          </a:prstGeom>
        </p:spPr>
        <p:txBody>
          <a:bodyPr wrap="square">
            <a:spAutoFit/>
          </a:bodyPr>
          <a:lstStyle/>
          <a:p>
            <a:pPr marL="285750" lvl="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Vorläufiges oder auch fiktives Thema, Titel</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b="1" dirty="0">
                <a:latin typeface="Arial" panose="020B0604020202020204" pitchFamily="34" charset="0"/>
                <a:cs typeface="Arial" panose="020B0604020202020204" pitchFamily="34" charset="0"/>
              </a:rPr>
              <a:t>Hintergrund, Vorüberlegungen: </a:t>
            </a:r>
            <a:r>
              <a:rPr lang="de-DE" sz="1600" dirty="0">
                <a:latin typeface="Arial" panose="020B0604020202020204" pitchFamily="34" charset="0"/>
                <a:cs typeface="Arial" panose="020B0604020202020204" pitchFamily="34" charset="0"/>
              </a:rPr>
              <a:t>W</a:t>
            </a:r>
            <a:r>
              <a:rPr lang="de-DE" sz="1600" dirty="0" smtClean="0">
                <a:latin typeface="Arial" panose="020B0604020202020204" pitchFamily="34" charset="0"/>
                <a:cs typeface="Arial" panose="020B0604020202020204" pitchFamily="34" charset="0"/>
              </a:rPr>
              <a:t>elche </a:t>
            </a:r>
            <a:r>
              <a:rPr lang="de-DE" sz="1600" dirty="0">
                <a:latin typeface="Arial" panose="020B0604020202020204" pitchFamily="34" charset="0"/>
                <a:cs typeface="Arial" panose="020B0604020202020204" pitchFamily="34" charset="0"/>
              </a:rPr>
              <a:t>Fragen sind in wissenschaftlicher Literatur zu Ihrem Thema bereits bearbeitet worden, welche Literatur, welche Theorien haben Sie bereits studiert? (eventuelle Gliederung in der ersten Ebene)</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Zeigen Sie die </a:t>
            </a:r>
            <a:r>
              <a:rPr lang="de-DE" sz="1600" b="1" dirty="0">
                <a:latin typeface="Arial" panose="020B0604020202020204" pitchFamily="34" charset="0"/>
                <a:cs typeface="Arial" panose="020B0604020202020204" pitchFamily="34" charset="0"/>
              </a:rPr>
              <a:t>Forschungslücke</a:t>
            </a:r>
            <a:r>
              <a:rPr lang="de-DE" sz="1600" dirty="0">
                <a:latin typeface="Arial" panose="020B0604020202020204" pitchFamily="34" charset="0"/>
                <a:cs typeface="Arial" panose="020B0604020202020204" pitchFamily="34" charset="0"/>
              </a:rPr>
              <a:t>, die offene Frage, die Sie stellen und beantworten wollen.</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b="1" dirty="0">
                <a:latin typeface="Arial" panose="020B0604020202020204" pitchFamily="34" charset="0"/>
                <a:cs typeface="Arial" panose="020B0604020202020204" pitchFamily="34" charset="0"/>
              </a:rPr>
              <a:t>Fragestellung, Zielsetzung</a:t>
            </a:r>
            <a:r>
              <a:rPr lang="de-DE" sz="1600" dirty="0">
                <a:latin typeface="Arial" panose="020B0604020202020204" pitchFamily="34" charset="0"/>
                <a:cs typeface="Arial" panose="020B0604020202020204" pitchFamily="34" charset="0"/>
              </a:rPr>
              <a:t>: Formulieren Sie eine klare Frage, eine klare Zielsetzung. </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Wie wollen Sie die Frage beantworten? Methode, Daten, welche Ressourcen benötigen Sie (Daten, Methoden, Technik, Kenntnisse, Zeit, Geld, Probanden etc.)?</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b="1" dirty="0">
                <a:latin typeface="Arial" panose="020B0604020202020204" pitchFamily="34" charset="0"/>
                <a:cs typeface="Arial" panose="020B0604020202020204" pitchFamily="34" charset="0"/>
              </a:rPr>
              <a:t>Zeitplan</a:t>
            </a:r>
            <a:r>
              <a:rPr lang="de-DE" sz="1600" dirty="0">
                <a:latin typeface="Arial" panose="020B0604020202020204" pitchFamily="34" charset="0"/>
                <a:cs typeface="Arial" panose="020B0604020202020204" pitchFamily="34" charset="0"/>
              </a:rPr>
              <a:t>: Erstellen Sie einen Zeitplan mit groben und den feinen Zielen. </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b="1" dirty="0">
                <a:latin typeface="Arial" panose="020B0604020202020204" pitchFamily="34" charset="0"/>
                <a:cs typeface="Arial" panose="020B0604020202020204" pitchFamily="34" charset="0"/>
              </a:rPr>
              <a:t>Literatur</a:t>
            </a:r>
            <a:r>
              <a:rPr lang="de-DE" sz="1600" dirty="0">
                <a:latin typeface="Arial" panose="020B0604020202020204" pitchFamily="34" charset="0"/>
                <a:cs typeface="Arial" panose="020B0604020202020204" pitchFamily="34" charset="0"/>
              </a:rPr>
              <a:t>: ca. fünf Quellen, die Ihnen für Ihre Fragestellung wichtig erscheinen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413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SzPct val="120000"/>
              <a:buFontTx/>
              <a:buChar char="•"/>
            </a:pPr>
            <a:r>
              <a:rPr lang="de-DE" sz="1800" kern="0" dirty="0">
                <a:solidFill>
                  <a:srgbClr val="000000"/>
                </a:solidFill>
              </a:rPr>
              <a:t>Bei </a:t>
            </a:r>
            <a:r>
              <a:rPr lang="de-DE" sz="1800" b="1" kern="0" dirty="0">
                <a:solidFill>
                  <a:srgbClr val="000000"/>
                </a:solidFill>
              </a:rPr>
              <a:t>nichtwörtlichen (indirekten) Zitaten</a:t>
            </a:r>
            <a:r>
              <a:rPr lang="de-DE" sz="1800" kern="0" dirty="0">
                <a:solidFill>
                  <a:srgbClr val="000000"/>
                </a:solidFill>
              </a:rPr>
              <a:t> handelt es sich um die sinngemäße Wiedergabe von Auffassungen und Stellungnahmen.</a:t>
            </a:r>
          </a:p>
          <a:p>
            <a:pPr marL="200025" lvl="0" indent="-200025" defTabSz="914400" fontAlgn="base">
              <a:spcAft>
                <a:spcPct val="0"/>
              </a:spcAft>
              <a:buSzPct val="120000"/>
              <a:buFontTx/>
              <a:buChar char="•"/>
            </a:pPr>
            <a:r>
              <a:rPr lang="de-DE" sz="1800" b="1" kern="0" dirty="0">
                <a:solidFill>
                  <a:srgbClr val="000000"/>
                </a:solidFill>
              </a:rPr>
              <a:t>Sinngemäße Zitate </a:t>
            </a:r>
            <a:r>
              <a:rPr lang="de-DE" sz="1800" kern="0" dirty="0">
                <a:solidFill>
                  <a:srgbClr val="000000"/>
                </a:solidFill>
              </a:rPr>
              <a:t>werden nicht durch Anführungszeichen gekennzeichnet.</a:t>
            </a:r>
          </a:p>
          <a:p>
            <a:pPr marL="200025" lvl="0" indent="-200025" defTabSz="914400" fontAlgn="base">
              <a:spcAft>
                <a:spcPct val="0"/>
              </a:spcAft>
              <a:buSzPct val="120000"/>
              <a:buFontTx/>
              <a:buChar char="•"/>
            </a:pPr>
            <a:r>
              <a:rPr lang="de-DE" sz="1800" kern="0" dirty="0">
                <a:solidFill>
                  <a:srgbClr val="000000"/>
                </a:solidFill>
              </a:rPr>
              <a:t>Die </a:t>
            </a:r>
            <a:r>
              <a:rPr lang="de-DE" sz="1800" b="1" kern="0" dirty="0">
                <a:solidFill>
                  <a:srgbClr val="000000"/>
                </a:solidFill>
              </a:rPr>
              <a:t>Formulierungen </a:t>
            </a:r>
            <a:r>
              <a:rPr lang="de-DE" sz="1800" kern="0" dirty="0">
                <a:solidFill>
                  <a:srgbClr val="000000"/>
                </a:solidFill>
              </a:rPr>
              <a:t>müssen so gehalten sein, dass für jeden Teil der Aussage erkenntlich ist, wessen Meinung vorgetragen wird.</a:t>
            </a:r>
          </a:p>
          <a:p>
            <a:pPr marL="200025" lvl="0" indent="-200025" defTabSz="914400" fontAlgn="base">
              <a:spcAft>
                <a:spcPct val="0"/>
              </a:spcAft>
              <a:buSzPct val="120000"/>
              <a:buFontTx/>
              <a:buChar char="•"/>
            </a:pPr>
            <a:r>
              <a:rPr lang="de-DE" sz="1800" kern="0" dirty="0">
                <a:solidFill>
                  <a:srgbClr val="000000"/>
                </a:solidFill>
              </a:rPr>
              <a:t>In der </a:t>
            </a:r>
            <a:r>
              <a:rPr lang="de-DE" sz="1800" b="1" kern="0" dirty="0">
                <a:solidFill>
                  <a:srgbClr val="000000"/>
                </a:solidFill>
              </a:rPr>
              <a:t>Fußnote </a:t>
            </a:r>
            <a:r>
              <a:rPr lang="de-DE" sz="1800" kern="0" dirty="0">
                <a:solidFill>
                  <a:srgbClr val="000000"/>
                </a:solidFill>
              </a:rPr>
              <a:t>wird das sinngemäße Zitat durch ‚vergleiche‘ (Vgl.) kenntlich gemacht.</a:t>
            </a:r>
          </a:p>
          <a:p>
            <a:pPr marL="200025" lvl="0" indent="-200025" defTabSz="914400" fontAlgn="base">
              <a:spcAft>
                <a:spcPct val="0"/>
              </a:spcAft>
              <a:buSzPct val="120000"/>
              <a:buFontTx/>
              <a:buChar char="•"/>
            </a:pPr>
            <a:r>
              <a:rPr lang="de-DE" sz="1800" kern="0" dirty="0">
                <a:solidFill>
                  <a:srgbClr val="000000"/>
                </a:solidFill>
              </a:rPr>
              <a:t>Fußnoten beginnen </a:t>
            </a:r>
            <a:r>
              <a:rPr lang="de-DE" sz="1800" b="1" kern="0" dirty="0">
                <a:solidFill>
                  <a:srgbClr val="000000"/>
                </a:solidFill>
              </a:rPr>
              <a:t>immer mit Großbuchstaben </a:t>
            </a:r>
            <a:r>
              <a:rPr lang="de-DE" sz="1800" kern="0" dirty="0">
                <a:solidFill>
                  <a:srgbClr val="000000"/>
                </a:solidFill>
              </a:rPr>
              <a:t>und endet mit einem Satzzeichen.</a:t>
            </a:r>
          </a:p>
          <a:p>
            <a:pPr marL="200025" lvl="0" indent="-200025" defTabSz="914400" fontAlgn="base">
              <a:spcAft>
                <a:spcPct val="0"/>
              </a:spcAft>
              <a:buSzPct val="120000"/>
              <a:buFontTx/>
              <a:buChar char="•"/>
            </a:pPr>
            <a:r>
              <a:rPr lang="de-DE" sz="1800" kern="0" dirty="0">
                <a:solidFill>
                  <a:srgbClr val="000000"/>
                </a:solidFill>
              </a:rPr>
              <a:t>Grundsätzlich ist die </a:t>
            </a:r>
            <a:r>
              <a:rPr lang="de-DE" sz="1800" b="1" kern="0" dirty="0">
                <a:solidFill>
                  <a:srgbClr val="000000"/>
                </a:solidFill>
              </a:rPr>
              <a:t>gesamte Literatur</a:t>
            </a:r>
            <a:r>
              <a:rPr lang="de-DE" sz="1800" kern="0" dirty="0">
                <a:solidFill>
                  <a:srgbClr val="000000"/>
                </a:solidFill>
              </a:rPr>
              <a:t>, die benutzt wurde auch zitierungspflichtig.</a:t>
            </a:r>
          </a:p>
          <a:p>
            <a:endParaRPr lang="de-DE" sz="1800" dirty="0"/>
          </a:p>
        </p:txBody>
      </p:sp>
      <p:sp>
        <p:nvSpPr>
          <p:cNvPr id="3" name="Titel 2"/>
          <p:cNvSpPr>
            <a:spLocks noGrp="1"/>
          </p:cNvSpPr>
          <p:nvPr>
            <p:ph type="title"/>
          </p:nvPr>
        </p:nvSpPr>
        <p:spPr/>
        <p:txBody>
          <a:bodyPr/>
          <a:lstStyle/>
          <a:p>
            <a:r>
              <a:rPr lang="de-DE" dirty="0" smtClean="0"/>
              <a:t>Zitierweise – indirekte Zitate </a:t>
            </a:r>
            <a:endParaRPr lang="de-DE" dirty="0"/>
          </a:p>
        </p:txBody>
      </p:sp>
    </p:spTree>
    <p:extLst>
      <p:ext uri="{BB962C8B-B14F-4D97-AF65-F5344CB8AC3E}">
        <p14:creationId xmlns:p14="http://schemas.microsoft.com/office/powerpoint/2010/main" val="1759451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28309" y="1212926"/>
            <a:ext cx="7571946" cy="4241800"/>
          </a:xfrm>
        </p:spPr>
        <p:txBody>
          <a:bodyPr>
            <a:normAutofit/>
          </a:bodyPr>
          <a:lstStyle/>
          <a:p>
            <a:pPr marL="200025" lvl="0" indent="-200025" defTabSz="914400" fontAlgn="base">
              <a:spcAft>
                <a:spcPct val="0"/>
              </a:spcAft>
              <a:buFontTx/>
              <a:buChar char="•"/>
            </a:pPr>
            <a:endParaRPr lang="de-DE" sz="1800" kern="0" dirty="0" smtClean="0">
              <a:solidFill>
                <a:srgbClr val="000000"/>
              </a:solidFill>
            </a:endParaRPr>
          </a:p>
          <a:p>
            <a:pPr marL="200025" lvl="0" indent="-200025" defTabSz="914400" fontAlgn="base">
              <a:spcAft>
                <a:spcPct val="0"/>
              </a:spcAft>
              <a:buFontTx/>
              <a:buChar char="•"/>
            </a:pPr>
            <a:endParaRPr lang="de-DE" sz="1800" kern="0" dirty="0">
              <a:solidFill>
                <a:srgbClr val="000000"/>
              </a:solidFill>
            </a:endParaRPr>
          </a:p>
          <a:p>
            <a:pPr marL="200025" lvl="0" indent="-200025" defTabSz="914400" fontAlgn="base">
              <a:spcAft>
                <a:spcPct val="0"/>
              </a:spcAft>
              <a:buFontTx/>
              <a:buChar char="•"/>
            </a:pPr>
            <a:r>
              <a:rPr lang="de-DE" sz="1800" kern="0" dirty="0" smtClean="0">
                <a:solidFill>
                  <a:srgbClr val="000000"/>
                </a:solidFill>
              </a:rPr>
              <a:t>Am </a:t>
            </a:r>
            <a:r>
              <a:rPr lang="de-DE" sz="1800" b="1" kern="0" dirty="0">
                <a:solidFill>
                  <a:srgbClr val="000000"/>
                </a:solidFill>
              </a:rPr>
              <a:t>Ende des Zitats </a:t>
            </a:r>
            <a:r>
              <a:rPr lang="de-DE" sz="1800" kern="0" dirty="0">
                <a:solidFill>
                  <a:srgbClr val="000000"/>
                </a:solidFill>
              </a:rPr>
              <a:t>wird im fortlaufenden Text eine Klammer gesetzt. </a:t>
            </a:r>
          </a:p>
          <a:p>
            <a:pPr marL="200025" lvl="0" indent="-200025" defTabSz="914400" fontAlgn="base">
              <a:spcAft>
                <a:spcPct val="0"/>
              </a:spcAft>
              <a:buFontTx/>
              <a:buChar char="•"/>
            </a:pPr>
            <a:r>
              <a:rPr lang="de-DE" sz="1800" kern="0" dirty="0">
                <a:solidFill>
                  <a:srgbClr val="000000"/>
                </a:solidFill>
              </a:rPr>
              <a:t>Die Klammer enthält die verkürzte Form der Quellenangabe.</a:t>
            </a:r>
          </a:p>
          <a:p>
            <a:pPr marL="576263" lvl="1" indent="-185738" defTabSz="914400" fontAlgn="base">
              <a:spcAft>
                <a:spcPct val="0"/>
              </a:spcAft>
              <a:buClr>
                <a:srgbClr val="ED1126"/>
              </a:buClr>
              <a:buNone/>
            </a:pPr>
            <a:endParaRPr lang="de-DE" kern="0" dirty="0">
              <a:solidFill>
                <a:srgbClr val="000000"/>
              </a:solidFill>
            </a:endParaRPr>
          </a:p>
          <a:p>
            <a:pPr marL="200025" lvl="0" indent="-200025" defTabSz="914400" fontAlgn="base">
              <a:spcAft>
                <a:spcPct val="0"/>
              </a:spcAft>
              <a:buClr>
                <a:srgbClr val="ED1126"/>
              </a:buClr>
            </a:pPr>
            <a:r>
              <a:rPr lang="de-DE" sz="1800" b="1" kern="0" dirty="0">
                <a:solidFill>
                  <a:srgbClr val="000000"/>
                </a:solidFill>
              </a:rPr>
              <a:t>Beispiel</a:t>
            </a:r>
            <a:r>
              <a:rPr lang="de-DE" sz="1800" kern="0" dirty="0">
                <a:solidFill>
                  <a:srgbClr val="000000"/>
                </a:solidFill>
              </a:rPr>
              <a:t>: </a:t>
            </a:r>
          </a:p>
          <a:p>
            <a:pPr marL="200025" lvl="0" indent="-200025" defTabSz="914400" fontAlgn="base">
              <a:spcAft>
                <a:spcPct val="0"/>
              </a:spcAft>
              <a:buClr>
                <a:srgbClr val="ED1126"/>
              </a:buClr>
            </a:pPr>
            <a:r>
              <a:rPr lang="de-DE" sz="1800" kern="0" dirty="0">
                <a:solidFill>
                  <a:srgbClr val="000000"/>
                </a:solidFill>
              </a:rPr>
              <a:t>	„... auf einen ökonomischen Grundtatbestand aufmerksam machen, der in Verteilungsdiskussionen häufig verloren zu gehen scheint, nämlich den, dass jedes Einkommen, das im Wirtschaftskreislauf neu entsteht, einen Produktionsprozess voraussetzt.“ (</a:t>
            </a:r>
            <a:r>
              <a:rPr lang="de-DE" sz="1800" kern="0" dirty="0" err="1">
                <a:solidFill>
                  <a:srgbClr val="000000"/>
                </a:solidFill>
              </a:rPr>
              <a:t>Guckelsberger</a:t>
            </a:r>
            <a:r>
              <a:rPr lang="de-DE" sz="1800" kern="0" dirty="0">
                <a:solidFill>
                  <a:srgbClr val="000000"/>
                </a:solidFill>
              </a:rPr>
              <a:t>, U., Kronenberger, S., 2000, S. 177).</a:t>
            </a:r>
          </a:p>
          <a:p>
            <a:endParaRPr lang="de-DE" sz="1800" dirty="0"/>
          </a:p>
        </p:txBody>
      </p:sp>
      <p:sp>
        <p:nvSpPr>
          <p:cNvPr id="3" name="Titel 2"/>
          <p:cNvSpPr>
            <a:spLocks noGrp="1"/>
          </p:cNvSpPr>
          <p:nvPr>
            <p:ph type="title"/>
          </p:nvPr>
        </p:nvSpPr>
        <p:spPr>
          <a:xfrm>
            <a:off x="360000" y="180000"/>
            <a:ext cx="6783768" cy="905850"/>
          </a:xfrm>
        </p:spPr>
        <p:txBody>
          <a:bodyPr/>
          <a:lstStyle/>
          <a:p>
            <a:r>
              <a:rPr lang="de-DE" dirty="0" smtClean="0"/>
              <a:t>Zitiersysteme – Harvard Methode </a:t>
            </a:r>
            <a:endParaRPr lang="de-DE" dirty="0"/>
          </a:p>
        </p:txBody>
      </p:sp>
    </p:spTree>
    <p:extLst>
      <p:ext uri="{BB962C8B-B14F-4D97-AF65-F5344CB8AC3E}">
        <p14:creationId xmlns:p14="http://schemas.microsoft.com/office/powerpoint/2010/main" val="3553811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FontTx/>
              <a:buChar char="•"/>
            </a:pPr>
            <a:r>
              <a:rPr lang="de-DE" sz="1800" kern="0" dirty="0">
                <a:solidFill>
                  <a:srgbClr val="000000"/>
                </a:solidFill>
              </a:rPr>
              <a:t>Durch eine fortlaufende, hochgestellte Zahl wird die zu kennzeichnende Textstelle abgeschlossen. </a:t>
            </a:r>
          </a:p>
          <a:p>
            <a:pPr marL="200025" lvl="0" indent="-200025" defTabSz="914400" fontAlgn="base">
              <a:spcAft>
                <a:spcPct val="0"/>
              </a:spcAft>
              <a:buFontTx/>
              <a:buChar char="•"/>
            </a:pPr>
            <a:r>
              <a:rPr lang="de-DE" sz="1800" kern="0" dirty="0">
                <a:solidFill>
                  <a:srgbClr val="000000"/>
                </a:solidFill>
              </a:rPr>
              <a:t>Am </a:t>
            </a:r>
            <a:r>
              <a:rPr lang="de-DE" sz="1800" b="1" kern="0" dirty="0">
                <a:solidFill>
                  <a:srgbClr val="000000"/>
                </a:solidFill>
              </a:rPr>
              <a:t>Seitenende </a:t>
            </a:r>
            <a:r>
              <a:rPr lang="de-DE" sz="1800" kern="0" dirty="0">
                <a:solidFill>
                  <a:srgbClr val="000000"/>
                </a:solidFill>
              </a:rPr>
              <a:t>wird die Zahl wiederholt und die entsprechende Quelle angegeben. </a:t>
            </a:r>
          </a:p>
          <a:p>
            <a:pPr marL="200025" lvl="0" indent="-200025" defTabSz="914400" fontAlgn="base">
              <a:spcAft>
                <a:spcPct val="0"/>
              </a:spcAft>
              <a:buFontTx/>
              <a:buChar char="•"/>
            </a:pPr>
            <a:r>
              <a:rPr lang="de-DE" sz="1800" kern="0" dirty="0">
                <a:solidFill>
                  <a:srgbClr val="000000"/>
                </a:solidFill>
              </a:rPr>
              <a:t>Die </a:t>
            </a:r>
            <a:r>
              <a:rPr lang="de-DE" sz="1800" b="1" kern="0" dirty="0">
                <a:solidFill>
                  <a:srgbClr val="000000"/>
                </a:solidFill>
              </a:rPr>
              <a:t>Fußnoten </a:t>
            </a:r>
            <a:r>
              <a:rPr lang="de-DE" sz="1800" kern="0" dirty="0">
                <a:solidFill>
                  <a:srgbClr val="000000"/>
                </a:solidFill>
              </a:rPr>
              <a:t>am Seitenende sind durch einen waagerechten Strich vom Text zu trennen. </a:t>
            </a:r>
          </a:p>
          <a:p>
            <a:pPr marL="576263" lvl="1" indent="-185738" defTabSz="914400" fontAlgn="base">
              <a:spcAft>
                <a:spcPct val="0"/>
              </a:spcAft>
              <a:buNone/>
            </a:pPr>
            <a:endParaRPr lang="de-DE" kern="0" dirty="0">
              <a:solidFill>
                <a:srgbClr val="000000"/>
              </a:solidFill>
            </a:endParaRPr>
          </a:p>
          <a:p>
            <a:pPr marL="200025" lvl="0" indent="-200025" defTabSz="914400" fontAlgn="base">
              <a:spcAft>
                <a:spcPct val="0"/>
              </a:spcAft>
            </a:pPr>
            <a:r>
              <a:rPr lang="de-DE" sz="1800" b="1" kern="0" dirty="0">
                <a:solidFill>
                  <a:srgbClr val="000000"/>
                </a:solidFill>
              </a:rPr>
              <a:t>Beispiel</a:t>
            </a:r>
            <a:r>
              <a:rPr lang="de-DE" sz="1800" kern="0" dirty="0">
                <a:solidFill>
                  <a:srgbClr val="000000"/>
                </a:solidFill>
              </a:rPr>
              <a:t>: </a:t>
            </a:r>
          </a:p>
          <a:p>
            <a:pPr marL="200025" lvl="0" indent="-200025" defTabSz="914400" fontAlgn="base">
              <a:spcAft>
                <a:spcPct val="0"/>
              </a:spcAft>
            </a:pPr>
            <a:r>
              <a:rPr lang="de-DE" sz="1800" kern="0" dirty="0">
                <a:solidFill>
                  <a:srgbClr val="000000"/>
                </a:solidFill>
              </a:rPr>
              <a:t>----------------------------------------------</a:t>
            </a:r>
          </a:p>
          <a:p>
            <a:pPr marL="200025" lvl="0" indent="-200025" defTabSz="914400" fontAlgn="base">
              <a:spcAft>
                <a:spcPct val="0"/>
              </a:spcAft>
            </a:pPr>
            <a:r>
              <a:rPr lang="de-DE" sz="1800" kern="0" baseline="30000" dirty="0">
                <a:solidFill>
                  <a:srgbClr val="000000"/>
                </a:solidFill>
              </a:rPr>
              <a:t>1</a:t>
            </a:r>
            <a:r>
              <a:rPr lang="de-DE" sz="1800" kern="0" dirty="0">
                <a:solidFill>
                  <a:srgbClr val="000000"/>
                </a:solidFill>
              </a:rPr>
              <a:t>Vgl. Baus, Josef: Controlling, 2. Aufl., Berlin 1997, S. 133 ff.</a:t>
            </a:r>
          </a:p>
          <a:p>
            <a:pPr marL="200025" lvl="0" indent="-200025" defTabSz="914400" fontAlgn="base">
              <a:spcAft>
                <a:spcPct val="0"/>
              </a:spcAft>
            </a:pPr>
            <a:r>
              <a:rPr lang="de-DE" sz="1800" kern="0" baseline="30000" dirty="0">
                <a:solidFill>
                  <a:srgbClr val="000000"/>
                </a:solidFill>
              </a:rPr>
              <a:t>2</a:t>
            </a:r>
            <a:r>
              <a:rPr lang="de-DE" sz="1800" kern="0" dirty="0">
                <a:solidFill>
                  <a:srgbClr val="000000"/>
                </a:solidFill>
              </a:rPr>
              <a:t>Hannig, Uwe: Frauen in Führung, in: Personalwirtschaft, Nr. 3/1997, S. 46. </a:t>
            </a:r>
          </a:p>
          <a:p>
            <a:endParaRPr lang="de-DE" sz="1800" dirty="0"/>
          </a:p>
        </p:txBody>
      </p:sp>
      <p:sp>
        <p:nvSpPr>
          <p:cNvPr id="3" name="Titel 2"/>
          <p:cNvSpPr>
            <a:spLocks noGrp="1"/>
          </p:cNvSpPr>
          <p:nvPr>
            <p:ph type="title"/>
          </p:nvPr>
        </p:nvSpPr>
        <p:spPr/>
        <p:txBody>
          <a:bodyPr/>
          <a:lstStyle/>
          <a:p>
            <a:r>
              <a:rPr lang="de-DE" dirty="0" smtClean="0"/>
              <a:t>Zitiersysteme – Fußnote </a:t>
            </a:r>
            <a:endParaRPr lang="de-DE" dirty="0"/>
          </a:p>
        </p:txBody>
      </p:sp>
    </p:spTree>
    <p:extLst>
      <p:ext uri="{BB962C8B-B14F-4D97-AF65-F5344CB8AC3E}">
        <p14:creationId xmlns:p14="http://schemas.microsoft.com/office/powerpoint/2010/main" val="3962150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381126"/>
            <a:ext cx="7571946" cy="4524374"/>
          </a:xfrm>
        </p:spPr>
        <p:txBody>
          <a:bodyPr>
            <a:noAutofit/>
          </a:bodyPr>
          <a:lstStyle/>
          <a:p>
            <a:pPr marL="200025" lvl="0" indent="-200025" defTabSz="914400" fontAlgn="base">
              <a:spcAft>
                <a:spcPct val="0"/>
              </a:spcAft>
              <a:buClr>
                <a:srgbClr val="0033B3"/>
              </a:buClr>
              <a:buSzPct val="120000"/>
            </a:pPr>
            <a:r>
              <a:rPr lang="de-DE" sz="1800" b="1" kern="0" dirty="0">
                <a:solidFill>
                  <a:srgbClr val="000000"/>
                </a:solidFill>
              </a:rPr>
              <a:t>Das Literaturverzeichnis enthält :</a:t>
            </a:r>
          </a:p>
          <a:p>
            <a:pPr marL="200025" lvl="0" indent="-200025" defTabSz="914400" fontAlgn="base">
              <a:spcAft>
                <a:spcPct val="0"/>
              </a:spcAft>
              <a:buClr>
                <a:srgbClr val="0033B3"/>
              </a:buClr>
              <a:buSzPct val="120000"/>
            </a:pPr>
            <a:endParaRPr lang="de-DE" sz="1800" b="1"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eine </a:t>
            </a:r>
            <a:r>
              <a:rPr lang="de-DE" sz="1800" b="1" kern="0" dirty="0">
                <a:solidFill>
                  <a:srgbClr val="000000"/>
                </a:solidFill>
              </a:rPr>
              <a:t>vollständige</a:t>
            </a:r>
            <a:r>
              <a:rPr lang="de-DE" sz="1800" kern="0" dirty="0">
                <a:solidFill>
                  <a:srgbClr val="000000"/>
                </a:solidFill>
              </a:rPr>
              <a:t> Quellenangabe (nur) der zitierten Literatur</a:t>
            </a:r>
          </a:p>
          <a:p>
            <a:pPr marL="200025" lvl="0" indent="-200025" defTabSz="914400" fontAlgn="base">
              <a:spcAft>
                <a:spcPct val="0"/>
              </a:spcAft>
              <a:buSzPct val="120000"/>
              <a:buFontTx/>
              <a:buChar char="•"/>
            </a:pPr>
            <a:r>
              <a:rPr lang="de-DE" sz="1800" kern="0" dirty="0">
                <a:solidFill>
                  <a:srgbClr val="000000"/>
                </a:solidFill>
              </a:rPr>
              <a:t>mit </a:t>
            </a:r>
            <a:r>
              <a:rPr lang="de-DE" sz="1800" b="1" kern="0" dirty="0">
                <a:solidFill>
                  <a:srgbClr val="000000"/>
                </a:solidFill>
              </a:rPr>
              <a:t>ausgeschriebenen </a:t>
            </a:r>
            <a:r>
              <a:rPr lang="de-DE" sz="1800" kern="0" dirty="0">
                <a:solidFill>
                  <a:srgbClr val="000000"/>
                </a:solidFill>
              </a:rPr>
              <a:t>Autorennamen ohne akademischen Titel</a:t>
            </a:r>
          </a:p>
          <a:p>
            <a:pPr marL="200025" lvl="0" indent="-200025" defTabSz="914400" fontAlgn="base">
              <a:spcAft>
                <a:spcPct val="0"/>
              </a:spcAft>
              <a:buSzPct val="120000"/>
              <a:buFontTx/>
              <a:buChar char="•"/>
            </a:pPr>
            <a:r>
              <a:rPr lang="de-DE" sz="1800" kern="0" dirty="0">
                <a:solidFill>
                  <a:srgbClr val="000000"/>
                </a:solidFill>
              </a:rPr>
              <a:t>in </a:t>
            </a:r>
            <a:r>
              <a:rPr lang="de-DE" sz="1800" b="1" kern="0" dirty="0">
                <a:solidFill>
                  <a:srgbClr val="000000"/>
                </a:solidFill>
              </a:rPr>
              <a:t>alphabetischer </a:t>
            </a:r>
            <a:r>
              <a:rPr lang="de-DE" sz="1800" kern="0" dirty="0">
                <a:solidFill>
                  <a:srgbClr val="000000"/>
                </a:solidFill>
              </a:rPr>
              <a:t>Reihenfolge sortiert</a:t>
            </a:r>
          </a:p>
          <a:p>
            <a:pPr marL="200025" lvl="0" indent="-200025" defTabSz="914400" fontAlgn="base">
              <a:spcAft>
                <a:spcPct val="0"/>
              </a:spcAft>
              <a:buSzPct val="120000"/>
              <a:buFontTx/>
              <a:buChar char="•"/>
            </a:pPr>
            <a:r>
              <a:rPr lang="de-DE" sz="1800" kern="0" dirty="0">
                <a:solidFill>
                  <a:srgbClr val="000000"/>
                </a:solidFill>
              </a:rPr>
              <a:t>den </a:t>
            </a:r>
            <a:r>
              <a:rPr lang="de-DE" sz="1800" b="1" kern="0" dirty="0">
                <a:solidFill>
                  <a:srgbClr val="000000"/>
                </a:solidFill>
              </a:rPr>
              <a:t>vollständigen</a:t>
            </a:r>
          </a:p>
          <a:p>
            <a:pPr marL="576263" lvl="1" indent="-185738" defTabSz="914400" fontAlgn="base">
              <a:spcAft>
                <a:spcPct val="0"/>
              </a:spcAft>
              <a:buFontTx/>
              <a:buChar char="-"/>
            </a:pPr>
            <a:r>
              <a:rPr lang="de-DE" kern="0" dirty="0">
                <a:solidFill>
                  <a:srgbClr val="000000"/>
                </a:solidFill>
              </a:rPr>
              <a:t>Titel</a:t>
            </a:r>
          </a:p>
          <a:p>
            <a:pPr marL="576263" lvl="1" indent="-185738" defTabSz="914400" fontAlgn="base">
              <a:spcAft>
                <a:spcPct val="0"/>
              </a:spcAft>
              <a:buFontTx/>
              <a:buChar char="-"/>
            </a:pPr>
            <a:r>
              <a:rPr lang="de-DE" kern="0" dirty="0">
                <a:solidFill>
                  <a:srgbClr val="000000"/>
                </a:solidFill>
              </a:rPr>
              <a:t>Auflage, Band</a:t>
            </a:r>
          </a:p>
          <a:p>
            <a:pPr marL="576263" lvl="1" indent="-185738" defTabSz="914400" fontAlgn="base">
              <a:spcAft>
                <a:spcPct val="0"/>
              </a:spcAft>
              <a:buFontTx/>
              <a:buChar char="-"/>
            </a:pPr>
            <a:r>
              <a:rPr lang="de-DE" kern="0" dirty="0">
                <a:solidFill>
                  <a:srgbClr val="000000"/>
                </a:solidFill>
              </a:rPr>
              <a:t>Erscheinungsort</a:t>
            </a:r>
          </a:p>
          <a:p>
            <a:pPr marL="576263" lvl="1" indent="-185738" defTabSz="914400" fontAlgn="base">
              <a:spcAft>
                <a:spcPct val="0"/>
              </a:spcAft>
              <a:buFontTx/>
              <a:buChar char="-"/>
            </a:pPr>
            <a:r>
              <a:rPr lang="de-DE" kern="0" dirty="0">
                <a:solidFill>
                  <a:srgbClr val="000000"/>
                </a:solidFill>
              </a:rPr>
              <a:t>Erscheinungsjahr</a:t>
            </a:r>
          </a:p>
          <a:p>
            <a:pPr marL="200025" lvl="0" indent="-200025" defTabSz="914400" fontAlgn="base">
              <a:spcAft>
                <a:spcPct val="0"/>
              </a:spcAft>
              <a:buSzPct val="120000"/>
              <a:buFontTx/>
              <a:buChar char="•"/>
            </a:pPr>
            <a:r>
              <a:rPr lang="de-DE" sz="1800" kern="0" dirty="0">
                <a:solidFill>
                  <a:srgbClr val="000000"/>
                </a:solidFill>
              </a:rPr>
              <a:t>Bei umfangreicheren Ausarbeitungen ist eine </a:t>
            </a:r>
            <a:r>
              <a:rPr lang="de-DE" sz="1800" b="1" kern="0" dirty="0">
                <a:solidFill>
                  <a:srgbClr val="000000"/>
                </a:solidFill>
              </a:rPr>
              <a:t>logische Gliederung </a:t>
            </a:r>
            <a:r>
              <a:rPr lang="de-DE" sz="1800" kern="0" dirty="0">
                <a:solidFill>
                  <a:srgbClr val="000000"/>
                </a:solidFill>
              </a:rPr>
              <a:t>des Literaturverzeichnisses erforderlich. </a:t>
            </a:r>
          </a:p>
          <a:p>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340413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314451"/>
            <a:ext cx="7655354" cy="4241800"/>
          </a:xfrm>
        </p:spPr>
        <p:txBody>
          <a:bodyPr>
            <a:noAutofit/>
          </a:bodyPr>
          <a:lstStyle/>
          <a:p>
            <a:pPr marL="200025" lvl="0" indent="-200025" defTabSz="914400" fontAlgn="base">
              <a:spcAft>
                <a:spcPct val="0"/>
              </a:spcAft>
              <a:buSzPct val="120000"/>
              <a:buFontTx/>
              <a:buChar char="•"/>
            </a:pPr>
            <a:r>
              <a:rPr lang="de-DE" sz="1800" b="1" kern="0" dirty="0">
                <a:solidFill>
                  <a:srgbClr val="000000"/>
                </a:solidFill>
              </a:rPr>
              <a:t>Selbständige Bücher</a:t>
            </a:r>
          </a:p>
          <a:p>
            <a:pPr marL="200025" lvl="0" indent="-200025" defTabSz="914400" fontAlgn="base">
              <a:spcAft>
                <a:spcPct val="0"/>
              </a:spcAft>
              <a:buClr>
                <a:srgbClr val="0033B3"/>
              </a:buClr>
              <a:buSzPct val="120000"/>
            </a:pPr>
            <a:endParaRPr lang="de-DE" sz="1800" b="1" kern="0" dirty="0">
              <a:solidFill>
                <a:srgbClr val="000000"/>
              </a:solidFill>
            </a:endParaRPr>
          </a:p>
          <a:p>
            <a:pPr marL="576263" lvl="1" indent="-185738" defTabSz="914400" fontAlgn="base">
              <a:spcAft>
                <a:spcPct val="0"/>
              </a:spcAft>
              <a:buFontTx/>
              <a:buChar char="-"/>
            </a:pPr>
            <a:r>
              <a:rPr lang="de-DE" kern="0" dirty="0">
                <a:solidFill>
                  <a:srgbClr val="000000"/>
                </a:solidFill>
              </a:rPr>
              <a:t>Verfasser (Familienname, Vorname) </a:t>
            </a:r>
          </a:p>
          <a:p>
            <a:pPr marL="576263" lvl="1" indent="-185738" defTabSz="914400" fontAlgn="base">
              <a:spcAft>
                <a:spcPct val="0"/>
              </a:spcAft>
              <a:buFontTx/>
              <a:buChar char="-"/>
            </a:pPr>
            <a:r>
              <a:rPr lang="de-DE" kern="0" dirty="0">
                <a:solidFill>
                  <a:srgbClr val="000000"/>
                </a:solidFill>
              </a:rPr>
              <a:t>Sachtitel (ggf. Untertitel)</a:t>
            </a:r>
          </a:p>
          <a:p>
            <a:pPr marL="576263" lvl="1" indent="-185738" defTabSz="914400" fontAlgn="base">
              <a:spcAft>
                <a:spcPct val="0"/>
              </a:spcAft>
              <a:buFontTx/>
              <a:buChar char="-"/>
            </a:pPr>
            <a:r>
              <a:rPr lang="de-DE" kern="0" dirty="0">
                <a:solidFill>
                  <a:srgbClr val="000000"/>
                </a:solidFill>
              </a:rPr>
              <a:t>Auflage, wenn mehr als eine existiert (ggf. Bandangabe)</a:t>
            </a:r>
          </a:p>
          <a:p>
            <a:pPr marL="576263" lvl="1" indent="-185738" defTabSz="914400" fontAlgn="base">
              <a:spcAft>
                <a:spcPct val="0"/>
              </a:spcAft>
              <a:buFontTx/>
              <a:buChar char="-"/>
            </a:pPr>
            <a:r>
              <a:rPr lang="de-DE" kern="0" dirty="0">
                <a:solidFill>
                  <a:srgbClr val="000000"/>
                </a:solidFill>
              </a:rPr>
              <a:t>Erscheinungsort(e)</a:t>
            </a:r>
          </a:p>
          <a:p>
            <a:pPr marL="576263" lvl="1" indent="-185738" defTabSz="914400" fontAlgn="base">
              <a:spcAft>
                <a:spcPct val="0"/>
              </a:spcAft>
              <a:buFontTx/>
              <a:buChar char="-"/>
            </a:pPr>
            <a:r>
              <a:rPr lang="de-DE" kern="0" dirty="0">
                <a:solidFill>
                  <a:srgbClr val="000000"/>
                </a:solidFill>
              </a:rPr>
              <a:t>Erscheinungsjahr</a:t>
            </a:r>
          </a:p>
          <a:p>
            <a:pPr marL="390525" lvl="1" indent="0" defTabSz="914400" fontAlgn="base">
              <a:spcAft>
                <a:spcPct val="0"/>
              </a:spcAft>
              <a:buNone/>
            </a:pPr>
            <a:endParaRPr lang="de-DE" sz="800" kern="0" dirty="0">
              <a:solidFill>
                <a:srgbClr val="000000"/>
              </a:solidFill>
            </a:endParaRPr>
          </a:p>
          <a:p>
            <a:pPr marL="200025" lvl="0" indent="-200025" defTabSz="914400" fontAlgn="base">
              <a:spcAft>
                <a:spcPct val="0"/>
              </a:spcAft>
              <a:buClr>
                <a:srgbClr val="0033B3"/>
              </a:buClr>
              <a:buSzPct val="120000"/>
            </a:pPr>
            <a:r>
              <a:rPr lang="de-DE" sz="1800" b="1" kern="0" dirty="0">
                <a:solidFill>
                  <a:srgbClr val="000000"/>
                </a:solidFill>
              </a:rPr>
              <a:t>Beispiele: </a:t>
            </a:r>
          </a:p>
          <a:p>
            <a:pPr marL="200025" lvl="0" indent="-200025" defTabSz="914400" fontAlgn="base">
              <a:spcAft>
                <a:spcPct val="0"/>
              </a:spcAft>
              <a:buClr>
                <a:srgbClr val="0033B3"/>
              </a:buClr>
              <a:buSzPct val="120000"/>
            </a:pPr>
            <a:r>
              <a:rPr lang="de-DE" sz="1800" kern="0" dirty="0">
                <a:solidFill>
                  <a:srgbClr val="000000"/>
                </a:solidFill>
              </a:rPr>
              <a:t>Baus, Josef: Controlling, 2. Aufl., Berlin 1997.</a:t>
            </a:r>
          </a:p>
          <a:p>
            <a:pPr marL="200025" lvl="0" indent="-200025" defTabSz="914400" fontAlgn="base">
              <a:spcAft>
                <a:spcPct val="0"/>
              </a:spcAft>
              <a:buClr>
                <a:srgbClr val="0033B3"/>
              </a:buClr>
              <a:buSzPct val="120000"/>
            </a:pPr>
            <a:r>
              <a:rPr lang="de-DE" sz="1800" kern="0" dirty="0" err="1">
                <a:solidFill>
                  <a:srgbClr val="000000"/>
                </a:solidFill>
              </a:rPr>
              <a:t>Guckelsberger</a:t>
            </a:r>
            <a:r>
              <a:rPr lang="de-DE" sz="1800" kern="0" dirty="0">
                <a:solidFill>
                  <a:srgbClr val="000000"/>
                </a:solidFill>
              </a:rPr>
              <a:t>, Ulli/ Kronenberger, Stefan: Grundzüge der Volkswirtschaftslehre: Lehr- und Übungsbuch, 2. Aufl., Ludwigshafen 2000.</a:t>
            </a:r>
          </a:p>
          <a:p>
            <a:pPr marL="200025" lvl="0" indent="-200025" defTabSz="914400" fontAlgn="base">
              <a:spcAft>
                <a:spcPct val="0"/>
              </a:spcAft>
              <a:buClr>
                <a:srgbClr val="0033B3"/>
              </a:buClr>
              <a:buSzPct val="120000"/>
            </a:pPr>
            <a:r>
              <a:rPr lang="de-DE" sz="1800" kern="0" dirty="0" err="1">
                <a:solidFill>
                  <a:srgbClr val="000000"/>
                </a:solidFill>
              </a:rPr>
              <a:t>Hannig</a:t>
            </a:r>
            <a:r>
              <a:rPr lang="de-DE" sz="1800" kern="0" dirty="0">
                <a:solidFill>
                  <a:srgbClr val="000000"/>
                </a:solidFill>
              </a:rPr>
              <a:t>, Uwe/ Schwab, Wolfgang: Entwicklung eines Managementinformations-systems, Stuttgart 1997.</a:t>
            </a:r>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1823541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95375" y="1266825"/>
            <a:ext cx="7962900" cy="4876799"/>
          </a:xfrm>
        </p:spPr>
        <p:txBody>
          <a:bodyPr>
            <a:noAutofit/>
          </a:bodyPr>
          <a:lstStyle/>
          <a:p>
            <a:pPr marL="177800" lvl="0" indent="-177800" defTabSz="914400" fontAlgn="base">
              <a:spcAft>
                <a:spcPct val="0"/>
              </a:spcAft>
              <a:buSzPct val="120000"/>
              <a:buFontTx/>
              <a:buChar char="•"/>
            </a:pPr>
            <a:r>
              <a:rPr lang="de-DE" sz="1800" b="1" kern="0" dirty="0">
                <a:solidFill>
                  <a:srgbClr val="000000"/>
                </a:solidFill>
              </a:rPr>
              <a:t>Aufsätze aus Sammelwerken</a:t>
            </a:r>
          </a:p>
          <a:p>
            <a:pPr marL="576263" lvl="1" indent="-185738" defTabSz="914400" fontAlgn="base">
              <a:spcAft>
                <a:spcPct val="0"/>
              </a:spcAft>
              <a:buFontTx/>
              <a:buChar char="-"/>
            </a:pPr>
            <a:r>
              <a:rPr lang="de-DE" kern="0" dirty="0">
                <a:solidFill>
                  <a:srgbClr val="000000"/>
                </a:solidFill>
              </a:rPr>
              <a:t>Verfasser (Familienname, Vorname) </a:t>
            </a:r>
          </a:p>
          <a:p>
            <a:pPr marL="576263" lvl="1" indent="-185738" defTabSz="914400" fontAlgn="base">
              <a:spcAft>
                <a:spcPct val="0"/>
              </a:spcAft>
              <a:buFontTx/>
              <a:buChar char="-"/>
            </a:pPr>
            <a:r>
              <a:rPr lang="de-DE" kern="0" dirty="0">
                <a:solidFill>
                  <a:srgbClr val="000000"/>
                </a:solidFill>
              </a:rPr>
              <a:t>Sachtitel des Aufsatzes (ggf. Untertitel) </a:t>
            </a:r>
          </a:p>
          <a:p>
            <a:pPr marL="576263" lvl="1" indent="-185738" defTabSz="914400" fontAlgn="base">
              <a:spcAft>
                <a:spcPct val="0"/>
              </a:spcAft>
              <a:buFontTx/>
              <a:buChar char="-"/>
            </a:pPr>
            <a:r>
              <a:rPr lang="de-DE" kern="0" dirty="0">
                <a:solidFill>
                  <a:srgbClr val="000000"/>
                </a:solidFill>
              </a:rPr>
              <a:t>Herausgeber </a:t>
            </a:r>
          </a:p>
          <a:p>
            <a:pPr marL="576263" lvl="1" indent="-185738" defTabSz="914400" fontAlgn="base">
              <a:spcAft>
                <a:spcPct val="0"/>
              </a:spcAft>
              <a:buFontTx/>
              <a:buChar char="-"/>
            </a:pPr>
            <a:r>
              <a:rPr lang="de-DE" kern="0" dirty="0">
                <a:solidFill>
                  <a:srgbClr val="000000"/>
                </a:solidFill>
              </a:rPr>
              <a:t>Titel des Sammelwerks</a:t>
            </a:r>
          </a:p>
          <a:p>
            <a:pPr marL="576263" lvl="1" indent="-185738" defTabSz="914400" fontAlgn="base">
              <a:spcAft>
                <a:spcPct val="0"/>
              </a:spcAft>
              <a:buFontTx/>
              <a:buChar char="-"/>
            </a:pPr>
            <a:r>
              <a:rPr lang="de-DE" kern="0" dirty="0">
                <a:solidFill>
                  <a:srgbClr val="000000"/>
                </a:solidFill>
              </a:rPr>
              <a:t>Auflage, wenn mehr als eine existiert (ggf. Bandangabe)</a:t>
            </a:r>
          </a:p>
          <a:p>
            <a:pPr marL="576263" lvl="1" indent="-185738" defTabSz="914400" fontAlgn="base">
              <a:spcAft>
                <a:spcPct val="0"/>
              </a:spcAft>
              <a:buFontTx/>
              <a:buChar char="-"/>
            </a:pPr>
            <a:r>
              <a:rPr lang="de-DE" kern="0" dirty="0">
                <a:solidFill>
                  <a:srgbClr val="000000"/>
                </a:solidFill>
              </a:rPr>
              <a:t>Erscheinungsort(e)</a:t>
            </a:r>
          </a:p>
          <a:p>
            <a:pPr marL="576263" lvl="1" indent="-185738" defTabSz="914400" fontAlgn="base">
              <a:spcAft>
                <a:spcPct val="0"/>
              </a:spcAft>
              <a:buFontTx/>
              <a:buChar char="-"/>
            </a:pPr>
            <a:r>
              <a:rPr lang="de-DE" kern="0" dirty="0">
                <a:solidFill>
                  <a:srgbClr val="000000"/>
                </a:solidFill>
              </a:rPr>
              <a:t>Erscheinungsjahr</a:t>
            </a:r>
          </a:p>
          <a:p>
            <a:pPr marL="576263" lvl="1" indent="-185738" defTabSz="914400" fontAlgn="base">
              <a:spcAft>
                <a:spcPct val="0"/>
              </a:spcAft>
              <a:buFontTx/>
              <a:buChar char="-"/>
            </a:pPr>
            <a:r>
              <a:rPr lang="de-DE" kern="0" dirty="0">
                <a:solidFill>
                  <a:srgbClr val="000000"/>
                </a:solidFill>
              </a:rPr>
              <a:t>Erste und letzte Seite des Aufsatzes</a:t>
            </a:r>
          </a:p>
          <a:p>
            <a:pPr marL="576263" lvl="1" indent="-185738" defTabSz="914400" fontAlgn="base">
              <a:spcAft>
                <a:spcPct val="0"/>
              </a:spcAft>
              <a:buClr>
                <a:srgbClr val="ED1126"/>
              </a:buClr>
              <a:buFontTx/>
              <a:buChar char="-"/>
            </a:pPr>
            <a:endParaRPr lang="de-DE" sz="800" kern="0" dirty="0">
              <a:solidFill>
                <a:srgbClr val="000000"/>
              </a:solidFill>
            </a:endParaRPr>
          </a:p>
          <a:p>
            <a:pPr marL="177800" lvl="0" indent="-177800" defTabSz="914400" fontAlgn="base">
              <a:spcAft>
                <a:spcPct val="0"/>
              </a:spcAft>
              <a:buClr>
                <a:srgbClr val="0033B3"/>
              </a:buClr>
              <a:buSzPct val="120000"/>
            </a:pPr>
            <a:r>
              <a:rPr lang="de-DE" sz="1800" b="1" kern="0" dirty="0">
                <a:solidFill>
                  <a:srgbClr val="000000"/>
                </a:solidFill>
              </a:rPr>
              <a:t>Beispiel: </a:t>
            </a:r>
          </a:p>
          <a:p>
            <a:pPr marL="177800" lvl="0" indent="-177800" defTabSz="914400" fontAlgn="base">
              <a:spcAft>
                <a:spcPct val="0"/>
              </a:spcAft>
              <a:buClr>
                <a:srgbClr val="0033B3"/>
              </a:buClr>
              <a:buSzPct val="120000"/>
            </a:pPr>
            <a:r>
              <a:rPr lang="de-DE" sz="1800" kern="0" dirty="0" err="1">
                <a:solidFill>
                  <a:srgbClr val="000000"/>
                </a:solidFill>
              </a:rPr>
              <a:t>Dögl</a:t>
            </a:r>
            <a:r>
              <a:rPr lang="de-DE" sz="1800" kern="0" dirty="0">
                <a:solidFill>
                  <a:srgbClr val="000000"/>
                </a:solidFill>
              </a:rPr>
              <a:t>, Rudolf: Plädoyer und methodischer Ansatz für eine Technikorientierung im Innovationsmanagement, in: </a:t>
            </a:r>
            <a:r>
              <a:rPr lang="de-DE" sz="1800" kern="0" dirty="0" err="1">
                <a:solidFill>
                  <a:srgbClr val="000000"/>
                </a:solidFill>
              </a:rPr>
              <a:t>Kremin</a:t>
            </a:r>
            <a:r>
              <a:rPr lang="de-DE" sz="1800" kern="0" dirty="0">
                <a:solidFill>
                  <a:srgbClr val="000000"/>
                </a:solidFill>
              </a:rPr>
              <a:t>-Buch, Beate/ Unger, Fritz/ Walz, Hartmut (Hrsg.): Managementschriften, Band I, Ludwigshafen 1997, S. 80-105.</a:t>
            </a:r>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1334087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266826"/>
            <a:ext cx="7571946" cy="4241800"/>
          </a:xfrm>
        </p:spPr>
        <p:txBody>
          <a:bodyPr>
            <a:noAutofit/>
          </a:bodyPr>
          <a:lstStyle/>
          <a:p>
            <a:pPr marL="266700" lvl="0" indent="-266700" defTabSz="914400" fontAlgn="base">
              <a:spcAft>
                <a:spcPct val="0"/>
              </a:spcAft>
              <a:buSzPct val="120000"/>
              <a:buFontTx/>
              <a:buChar char="•"/>
            </a:pPr>
            <a:r>
              <a:rPr lang="de-DE" sz="1800" b="1" kern="0" dirty="0">
                <a:solidFill>
                  <a:srgbClr val="000000"/>
                </a:solidFill>
              </a:rPr>
              <a:t>Aufsätze aus Zeitschriften</a:t>
            </a:r>
          </a:p>
          <a:p>
            <a:pPr marL="631825" lvl="1" indent="-185738" defTabSz="914400" fontAlgn="base">
              <a:spcAft>
                <a:spcPct val="0"/>
              </a:spcAft>
              <a:buFontTx/>
              <a:buChar char="-"/>
            </a:pPr>
            <a:r>
              <a:rPr lang="de-DE" kern="0" dirty="0">
                <a:solidFill>
                  <a:srgbClr val="000000"/>
                </a:solidFill>
              </a:rPr>
              <a:t>Verfasser (Familienname, Vorname) </a:t>
            </a:r>
          </a:p>
          <a:p>
            <a:pPr marL="631825" lvl="1" indent="-185738" defTabSz="914400" fontAlgn="base">
              <a:spcAft>
                <a:spcPct val="0"/>
              </a:spcAft>
              <a:buFontTx/>
              <a:buChar char="-"/>
            </a:pPr>
            <a:r>
              <a:rPr lang="de-DE" kern="0" dirty="0">
                <a:solidFill>
                  <a:srgbClr val="000000"/>
                </a:solidFill>
              </a:rPr>
              <a:t>Sachtitel des Aufsatzes (ggf. Untertitel)</a:t>
            </a:r>
          </a:p>
          <a:p>
            <a:pPr marL="631825" lvl="1" indent="-185738" defTabSz="914400" fontAlgn="base">
              <a:spcAft>
                <a:spcPct val="0"/>
              </a:spcAft>
              <a:buFontTx/>
              <a:buChar char="-"/>
            </a:pPr>
            <a:r>
              <a:rPr lang="de-DE" kern="0" dirty="0">
                <a:solidFill>
                  <a:srgbClr val="000000"/>
                </a:solidFill>
              </a:rPr>
              <a:t>Titel der Zeitschrift (eingeleitet durch „in:“ )</a:t>
            </a:r>
          </a:p>
          <a:p>
            <a:pPr marL="631825" lvl="1" indent="-185738" defTabSz="914400" fontAlgn="base">
              <a:spcAft>
                <a:spcPct val="0"/>
              </a:spcAft>
              <a:buFontTx/>
              <a:buChar char="-"/>
            </a:pPr>
            <a:r>
              <a:rPr lang="de-DE" kern="0" dirty="0">
                <a:solidFill>
                  <a:srgbClr val="000000"/>
                </a:solidFill>
              </a:rPr>
              <a:t>Jahrgang</a:t>
            </a:r>
          </a:p>
          <a:p>
            <a:pPr marL="631825" lvl="1" indent="-185738" defTabSz="914400" fontAlgn="base">
              <a:spcAft>
                <a:spcPct val="0"/>
              </a:spcAft>
              <a:buFontTx/>
              <a:buChar char="-"/>
            </a:pPr>
            <a:r>
              <a:rPr lang="de-DE" kern="0" dirty="0">
                <a:solidFill>
                  <a:srgbClr val="000000"/>
                </a:solidFill>
              </a:rPr>
              <a:t>Heftnummer</a:t>
            </a:r>
          </a:p>
          <a:p>
            <a:pPr marL="631825" lvl="1" indent="-185738" defTabSz="914400" fontAlgn="base">
              <a:spcAft>
                <a:spcPct val="0"/>
              </a:spcAft>
              <a:buFontTx/>
              <a:buChar char="-"/>
            </a:pPr>
            <a:r>
              <a:rPr lang="de-DE" kern="0" dirty="0">
                <a:solidFill>
                  <a:srgbClr val="000000"/>
                </a:solidFill>
              </a:rPr>
              <a:t>Erscheinungsjahr</a:t>
            </a:r>
          </a:p>
          <a:p>
            <a:pPr marL="631825" lvl="1" indent="-185738" defTabSz="914400" fontAlgn="base">
              <a:spcAft>
                <a:spcPct val="0"/>
              </a:spcAft>
              <a:buFontTx/>
              <a:buChar char="-"/>
            </a:pPr>
            <a:r>
              <a:rPr lang="de-DE" kern="0" dirty="0">
                <a:solidFill>
                  <a:srgbClr val="000000"/>
                </a:solidFill>
              </a:rPr>
              <a:t>Erste und letzte Seite des Aufsatzes</a:t>
            </a:r>
          </a:p>
          <a:p>
            <a:pPr marL="631825" lvl="1" indent="-185738" defTabSz="914400" fontAlgn="base">
              <a:spcAft>
                <a:spcPct val="0"/>
              </a:spcAft>
              <a:buClr>
                <a:srgbClr val="ED1126"/>
              </a:buClr>
              <a:buFontTx/>
              <a:buChar char="-"/>
            </a:pPr>
            <a:endParaRPr lang="de-DE" sz="800" kern="0" dirty="0">
              <a:solidFill>
                <a:srgbClr val="000000"/>
              </a:solidFill>
            </a:endParaRPr>
          </a:p>
          <a:p>
            <a:pPr marL="266700" lvl="0" indent="-266700" defTabSz="914400" fontAlgn="base">
              <a:spcAft>
                <a:spcPct val="0"/>
              </a:spcAft>
              <a:buClr>
                <a:srgbClr val="0033B3"/>
              </a:buClr>
              <a:buSzPct val="120000"/>
            </a:pPr>
            <a:r>
              <a:rPr lang="de-DE" sz="1800" b="1" kern="0" dirty="0">
                <a:solidFill>
                  <a:srgbClr val="000000"/>
                </a:solidFill>
              </a:rPr>
              <a:t>Beispiele: </a:t>
            </a:r>
          </a:p>
          <a:p>
            <a:pPr marL="266700" lvl="0" indent="-266700" defTabSz="914400" fontAlgn="base">
              <a:spcAft>
                <a:spcPct val="0"/>
              </a:spcAft>
              <a:buClr>
                <a:srgbClr val="0033B3"/>
              </a:buClr>
              <a:buSzPct val="120000"/>
            </a:pPr>
            <a:r>
              <a:rPr lang="de-DE" sz="1800" kern="0" dirty="0" err="1">
                <a:solidFill>
                  <a:srgbClr val="000000"/>
                </a:solidFill>
              </a:rPr>
              <a:t>Hannig</a:t>
            </a:r>
            <a:r>
              <a:rPr lang="de-DE" sz="1800" kern="0" dirty="0">
                <a:solidFill>
                  <a:srgbClr val="000000"/>
                </a:solidFill>
              </a:rPr>
              <a:t>, Uwe: Frauen in Führung, in: Personalwirtschaft, Nr. 4/1997, S. 46-47.</a:t>
            </a:r>
          </a:p>
          <a:p>
            <a:pPr marL="266700" lvl="0" indent="-266700" defTabSz="914400" fontAlgn="base">
              <a:spcAft>
                <a:spcPct val="0"/>
              </a:spcAft>
              <a:buClr>
                <a:srgbClr val="0033B3"/>
              </a:buClr>
              <a:buSzPct val="120000"/>
            </a:pPr>
            <a:r>
              <a:rPr lang="de-DE" sz="1800" kern="0" dirty="0" err="1">
                <a:solidFill>
                  <a:srgbClr val="000000"/>
                </a:solidFill>
              </a:rPr>
              <a:t>Kals</a:t>
            </a:r>
            <a:r>
              <a:rPr lang="de-DE" sz="1800" kern="0" dirty="0">
                <a:solidFill>
                  <a:srgbClr val="000000"/>
                </a:solidFill>
              </a:rPr>
              <a:t>, Johannes/ Stein, Rolf: Plädoyer für integriertes Qualitäts- und Umweltmanagement, in: Der Betriebsleiter, 36. Jahrgang, Nr. 3/1995, S. 62-66.</a:t>
            </a:r>
          </a:p>
          <a:p>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3448830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390651"/>
            <a:ext cx="7571946" cy="4241800"/>
          </a:xfrm>
        </p:spPr>
        <p:txBody>
          <a:bodyPr>
            <a:noAutofit/>
          </a:bodyPr>
          <a:lstStyle/>
          <a:p>
            <a:pPr marL="200025" lvl="0" indent="-200025" defTabSz="914400" fontAlgn="base">
              <a:spcAft>
                <a:spcPct val="0"/>
              </a:spcAft>
              <a:buSzPct val="120000"/>
              <a:buFontTx/>
              <a:buChar char="•"/>
            </a:pPr>
            <a:r>
              <a:rPr lang="de-DE" sz="1800" b="1" kern="0" dirty="0">
                <a:solidFill>
                  <a:srgbClr val="000000"/>
                </a:solidFill>
              </a:rPr>
              <a:t>Beiträge aus dem Internet</a:t>
            </a:r>
          </a:p>
          <a:p>
            <a:pPr marL="200025" lvl="0" indent="-200025" defTabSz="914400" fontAlgn="base">
              <a:spcAft>
                <a:spcPct val="0"/>
              </a:spcAft>
              <a:buClr>
                <a:srgbClr val="0033B3"/>
              </a:buClr>
              <a:buSzPct val="120000"/>
            </a:pPr>
            <a:endParaRPr lang="de-DE" sz="1800" b="1" kern="0" dirty="0">
              <a:solidFill>
                <a:srgbClr val="000000"/>
              </a:solidFill>
            </a:endParaRPr>
          </a:p>
          <a:p>
            <a:pPr marL="576263" lvl="1" indent="-185738" defTabSz="914400" fontAlgn="base">
              <a:spcAft>
                <a:spcPct val="0"/>
              </a:spcAft>
              <a:buFontTx/>
              <a:buChar char="-"/>
            </a:pPr>
            <a:r>
              <a:rPr lang="de-DE" kern="0" dirty="0">
                <a:solidFill>
                  <a:srgbClr val="000000"/>
                </a:solidFill>
              </a:rPr>
              <a:t>Verfasser (Familienname, Vorname: falls vorhanden, sonst o. V. = ohne Verfasser)</a:t>
            </a:r>
          </a:p>
          <a:p>
            <a:pPr marL="576263" lvl="1" indent="-185738" defTabSz="914400" fontAlgn="base">
              <a:spcAft>
                <a:spcPct val="0"/>
              </a:spcAft>
              <a:buFontTx/>
              <a:buChar char="-"/>
            </a:pPr>
            <a:r>
              <a:rPr lang="de-DE" kern="0" dirty="0">
                <a:solidFill>
                  <a:srgbClr val="000000"/>
                </a:solidFill>
              </a:rPr>
              <a:t>Sachtitel des Beitrages (ggf. Untertitel)</a:t>
            </a:r>
          </a:p>
          <a:p>
            <a:pPr marL="576263" lvl="1" indent="-185738" defTabSz="914400" fontAlgn="base">
              <a:spcAft>
                <a:spcPct val="0"/>
              </a:spcAft>
              <a:buFontTx/>
              <a:buChar char="-"/>
            </a:pPr>
            <a:r>
              <a:rPr lang="de-DE" kern="0" dirty="0">
                <a:solidFill>
                  <a:srgbClr val="000000"/>
                </a:solidFill>
              </a:rPr>
              <a:t>Datum des Ausdruckes</a:t>
            </a:r>
          </a:p>
          <a:p>
            <a:pPr marL="576263" lvl="1" indent="-185738" defTabSz="914400" fontAlgn="base">
              <a:spcAft>
                <a:spcPct val="0"/>
              </a:spcAft>
              <a:buFontTx/>
              <a:buChar char="-"/>
            </a:pPr>
            <a:r>
              <a:rPr lang="de-DE" kern="0" dirty="0">
                <a:solidFill>
                  <a:srgbClr val="000000"/>
                </a:solidFill>
              </a:rPr>
              <a:t>Internetadresse (mit Stand bzw. Abrufdatum)</a:t>
            </a:r>
          </a:p>
          <a:p>
            <a:pPr marL="576263" lvl="1" indent="-185738" defTabSz="914400" fontAlgn="base">
              <a:spcAft>
                <a:spcPct val="0"/>
              </a:spcAft>
              <a:buClr>
                <a:srgbClr val="ED1126"/>
              </a:buClr>
              <a:buFontTx/>
              <a:buChar char="-"/>
            </a:pPr>
            <a:endParaRPr lang="de-DE" kern="0" dirty="0">
              <a:solidFill>
                <a:srgbClr val="000000"/>
              </a:solidFill>
            </a:endParaRPr>
          </a:p>
          <a:p>
            <a:pPr marL="200025" lvl="0" indent="-200025" defTabSz="914400" fontAlgn="base">
              <a:spcAft>
                <a:spcPct val="0"/>
              </a:spcAft>
              <a:buClr>
                <a:srgbClr val="0033B3"/>
              </a:buClr>
              <a:buSzPct val="120000"/>
            </a:pPr>
            <a:r>
              <a:rPr lang="de-DE" sz="1800" b="1" kern="0" dirty="0">
                <a:solidFill>
                  <a:srgbClr val="000000"/>
                </a:solidFill>
              </a:rPr>
              <a:t>Beispiel: </a:t>
            </a:r>
          </a:p>
          <a:p>
            <a:pPr marL="200025" lvl="0" indent="-200025" defTabSz="914400" fontAlgn="base">
              <a:spcAft>
                <a:spcPct val="0"/>
              </a:spcAft>
              <a:buClr>
                <a:srgbClr val="0033B3"/>
              </a:buClr>
              <a:buSzPct val="120000"/>
            </a:pPr>
            <a:r>
              <a:rPr lang="en-GB" sz="1800" kern="0" dirty="0">
                <a:solidFill>
                  <a:srgbClr val="000000"/>
                </a:solidFill>
              </a:rPr>
              <a:t>Foley, Lisa A./ Gross, David J. (2000): Are Consumers Well Informed About Prescription Drugs? The Impact of Printed Direct-to-Consumer Advertising – </a:t>
            </a:r>
            <a:r>
              <a:rPr lang="en-GB" sz="1800" kern="0" dirty="0" err="1">
                <a:solidFill>
                  <a:srgbClr val="000000"/>
                </a:solidFill>
              </a:rPr>
              <a:t>Executivesummary</a:t>
            </a:r>
            <a:r>
              <a:rPr lang="en-GB" sz="1800" kern="0" dirty="0">
                <a:solidFill>
                  <a:srgbClr val="000000"/>
                </a:solidFill>
              </a:rPr>
              <a:t>,</a:t>
            </a:r>
          </a:p>
          <a:p>
            <a:pPr marL="200025" lvl="0" indent="-200025" defTabSz="914400" fontAlgn="base">
              <a:spcAft>
                <a:spcPct val="0"/>
              </a:spcAft>
              <a:buClr>
                <a:srgbClr val="0033B3"/>
              </a:buClr>
              <a:buSzPct val="120000"/>
            </a:pPr>
            <a:r>
              <a:rPr lang="en-GB" sz="1800" u="sng" kern="0" dirty="0">
                <a:solidFill>
                  <a:srgbClr val="0033B3"/>
                </a:solidFill>
              </a:rPr>
              <a:t>http://assets.aarp.org/rgcenter/health/2000_04_advertising.pdf</a:t>
            </a:r>
            <a:r>
              <a:rPr lang="en-GB" sz="1800" kern="0" dirty="0">
                <a:solidFill>
                  <a:srgbClr val="000000"/>
                </a:solidFill>
              </a:rPr>
              <a:t> [05.11.2016].</a:t>
            </a:r>
            <a:endParaRPr lang="de-DE" sz="1800" kern="0" dirty="0">
              <a:solidFill>
                <a:srgbClr val="000000"/>
              </a:solidFill>
            </a:endParaRPr>
          </a:p>
          <a:p>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2951580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lvl="0" algn="ctr" defTabSz="914400" fontAlgn="base">
              <a:spcAft>
                <a:spcPct val="0"/>
              </a:spcAft>
              <a:buClr>
                <a:srgbClr val="0033B3"/>
              </a:buClr>
              <a:buSzPct val="120000"/>
            </a:pPr>
            <a:r>
              <a:rPr lang="de-DE" sz="1800" b="1" kern="0" dirty="0">
                <a:solidFill>
                  <a:srgbClr val="000000"/>
                </a:solidFill>
              </a:rPr>
              <a:t>Eidesstattliche Erklärung</a:t>
            </a:r>
          </a:p>
          <a:p>
            <a:pPr lvl="0" defTabSz="914400" fontAlgn="base">
              <a:spcAft>
                <a:spcPct val="0"/>
              </a:spcAft>
              <a:buClr>
                <a:srgbClr val="0033B3"/>
              </a:buClr>
              <a:buSzPct val="120000"/>
            </a:pPr>
            <a:endParaRPr lang="de-DE" sz="1800" kern="0" dirty="0">
              <a:solidFill>
                <a:srgbClr val="000000"/>
              </a:solidFill>
            </a:endParaRPr>
          </a:p>
          <a:p>
            <a:pPr lvl="0" defTabSz="914400" fontAlgn="base">
              <a:spcAft>
                <a:spcPct val="0"/>
              </a:spcAft>
              <a:buClr>
                <a:srgbClr val="0033B3"/>
              </a:buClr>
              <a:buSzPct val="120000"/>
            </a:pPr>
            <a:r>
              <a:rPr lang="de-DE" sz="1800" kern="0" dirty="0">
                <a:solidFill>
                  <a:srgbClr val="000000"/>
                </a:solidFill>
              </a:rPr>
              <a:t>Ich versichere an Eides statt, dass ich die beiliegende Abschlussarbeit / Seminararbeit selbständig und ohne Benutzung anderer als der angegebenen Quellen und Hilfsmittel angefertigt und die den benutzten Quellen wörtlich oder inhaltlich entnommenen Stellen als solche kenntlich gemacht habe.</a:t>
            </a:r>
          </a:p>
          <a:p>
            <a:pPr lvl="0" defTabSz="914400" fontAlgn="base">
              <a:spcAft>
                <a:spcPct val="0"/>
              </a:spcAft>
              <a:buClr>
                <a:srgbClr val="0033B3"/>
              </a:buClr>
              <a:buSzPct val="120000"/>
            </a:pPr>
            <a:r>
              <a:rPr lang="de-DE" sz="1800" kern="0" dirty="0">
                <a:solidFill>
                  <a:srgbClr val="000000"/>
                </a:solidFill>
              </a:rPr>
              <a:t> </a:t>
            </a:r>
          </a:p>
          <a:p>
            <a:pPr lvl="0" defTabSz="914400" fontAlgn="base">
              <a:spcAft>
                <a:spcPct val="0"/>
              </a:spcAft>
              <a:buClr>
                <a:srgbClr val="0033B3"/>
              </a:buClr>
              <a:buSzPct val="120000"/>
            </a:pPr>
            <a:r>
              <a:rPr lang="de-DE" sz="1800" kern="0" dirty="0">
                <a:solidFill>
                  <a:srgbClr val="000000"/>
                </a:solidFill>
              </a:rPr>
              <a:t>Ich bin mir bewusst, dass eine falsche Erklärung rechtliche Folgen haben wird. </a:t>
            </a:r>
          </a:p>
          <a:p>
            <a:pPr lvl="0" defTabSz="914400" fontAlgn="base">
              <a:spcAft>
                <a:spcPct val="0"/>
              </a:spcAft>
              <a:buClr>
                <a:srgbClr val="0033B3"/>
              </a:buClr>
              <a:buSzPct val="120000"/>
            </a:pPr>
            <a:r>
              <a:rPr lang="de-DE" sz="1800" kern="0" dirty="0">
                <a:solidFill>
                  <a:srgbClr val="000000"/>
                </a:solidFill>
              </a:rPr>
              <a:t> </a:t>
            </a:r>
          </a:p>
          <a:p>
            <a:pPr lvl="0" defTabSz="914400" fontAlgn="base">
              <a:spcAft>
                <a:spcPct val="0"/>
              </a:spcAft>
              <a:buClr>
                <a:srgbClr val="0033B3"/>
              </a:buClr>
              <a:buSzPct val="120000"/>
            </a:pPr>
            <a:endParaRPr lang="de-DE" sz="1800" kern="0" dirty="0">
              <a:solidFill>
                <a:srgbClr val="000000"/>
              </a:solidFill>
            </a:endParaRPr>
          </a:p>
          <a:p>
            <a:pPr lvl="0" defTabSz="914400" fontAlgn="base">
              <a:spcAft>
                <a:spcPct val="0"/>
              </a:spcAft>
              <a:buClr>
                <a:srgbClr val="0033B3"/>
              </a:buClr>
              <a:buSzPct val="120000"/>
            </a:pPr>
            <a:r>
              <a:rPr lang="de-DE" sz="1800" kern="0" dirty="0">
                <a:solidFill>
                  <a:srgbClr val="000000"/>
                </a:solidFill>
              </a:rPr>
              <a:t>Ludwigshafen, den __ . __ . </a:t>
            </a:r>
            <a:r>
              <a:rPr lang="de-DE" sz="1800" kern="0" dirty="0" smtClean="0">
                <a:solidFill>
                  <a:srgbClr val="000000"/>
                </a:solidFill>
              </a:rPr>
              <a:t>2021</a:t>
            </a:r>
            <a:r>
              <a:rPr lang="de-DE" sz="1800" kern="0" dirty="0">
                <a:solidFill>
                  <a:srgbClr val="000000"/>
                </a:solidFill>
              </a:rPr>
              <a:t>		___________________</a:t>
            </a:r>
          </a:p>
          <a:p>
            <a:pPr lvl="0" defTabSz="914400" fontAlgn="base">
              <a:spcAft>
                <a:spcPct val="0"/>
              </a:spcAft>
              <a:buClr>
                <a:srgbClr val="0033B3"/>
              </a:buClr>
              <a:buSzPct val="120000"/>
            </a:pPr>
            <a:r>
              <a:rPr lang="de-DE" sz="1800" kern="0" dirty="0">
                <a:solidFill>
                  <a:srgbClr val="000000"/>
                </a:solidFill>
              </a:rPr>
              <a:t>						</a:t>
            </a:r>
            <a:r>
              <a:rPr lang="de-DE" sz="1800" kern="0" baseline="30000" dirty="0">
                <a:solidFill>
                  <a:srgbClr val="000000"/>
                </a:solidFill>
              </a:rPr>
              <a:t>Unterschrift</a:t>
            </a:r>
          </a:p>
          <a:p>
            <a:endParaRPr lang="de-DE" sz="1800" dirty="0"/>
          </a:p>
        </p:txBody>
      </p:sp>
      <p:sp>
        <p:nvSpPr>
          <p:cNvPr id="3" name="Titel 2"/>
          <p:cNvSpPr>
            <a:spLocks noGrp="1"/>
          </p:cNvSpPr>
          <p:nvPr>
            <p:ph type="title"/>
          </p:nvPr>
        </p:nvSpPr>
        <p:spPr/>
        <p:txBody>
          <a:bodyPr/>
          <a:lstStyle/>
          <a:p>
            <a:r>
              <a:rPr lang="de-DE" dirty="0"/>
              <a:t>Eidesstattliche Erklärung</a:t>
            </a:r>
          </a:p>
        </p:txBody>
      </p:sp>
    </p:spTree>
    <p:extLst>
      <p:ext uri="{BB962C8B-B14F-4D97-AF65-F5344CB8AC3E}">
        <p14:creationId xmlns:p14="http://schemas.microsoft.com/office/powerpoint/2010/main" val="3544100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88925"/>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de-DE" sz="2000" b="1" dirty="0">
                <a:solidFill>
                  <a:schemeClr val="tx1"/>
                </a:solidFill>
                <a:latin typeface="Arial" panose="020B0604020202020204" pitchFamily="34" charset="0"/>
                <a:cs typeface="Arial" panose="020B0604020202020204" pitchFamily="34" charset="0"/>
              </a:rPr>
              <a:t>Kriterien an wissenschaftliche Arbeiten</a:t>
            </a:r>
          </a:p>
        </p:txBody>
      </p:sp>
      <p:graphicFrame>
        <p:nvGraphicFramePr>
          <p:cNvPr id="3" name="Tabelle 2"/>
          <p:cNvGraphicFramePr>
            <a:graphicFrameLocks noGrp="1"/>
          </p:cNvGraphicFramePr>
          <p:nvPr/>
        </p:nvGraphicFramePr>
        <p:xfrm>
          <a:off x="390525" y="855663"/>
          <a:ext cx="8286750" cy="5578475"/>
        </p:xfrm>
        <a:graphic>
          <a:graphicData uri="http://schemas.openxmlformats.org/drawingml/2006/table">
            <a:tbl>
              <a:tblPr firstRow="1" bandRow="1">
                <a:tableStyleId>{EB344D84-9AFB-497E-A393-DC336BA19D2E}</a:tableStyleId>
              </a:tblPr>
              <a:tblGrid>
                <a:gridCol w="2247900">
                  <a:extLst>
                    <a:ext uri="{9D8B030D-6E8A-4147-A177-3AD203B41FA5}">
                      <a16:colId xmlns="" xmlns:a16="http://schemas.microsoft.com/office/drawing/2014/main" val="20000"/>
                    </a:ext>
                  </a:extLst>
                </a:gridCol>
                <a:gridCol w="6038850">
                  <a:extLst>
                    <a:ext uri="{9D8B030D-6E8A-4147-A177-3AD203B41FA5}">
                      <a16:colId xmlns="" xmlns:a16="http://schemas.microsoft.com/office/drawing/2014/main" val="20001"/>
                    </a:ext>
                  </a:extLst>
                </a:gridCol>
              </a:tblGrid>
              <a:tr h="365790">
                <a:tc>
                  <a:txBody>
                    <a:bodyPr/>
                    <a:lstStyle/>
                    <a:p>
                      <a:r>
                        <a:rPr lang="de-DE" sz="1800" b="1" dirty="0">
                          <a:solidFill>
                            <a:srgbClr val="003366"/>
                          </a:solidFill>
                        </a:rPr>
                        <a:t>Kriterium</a:t>
                      </a:r>
                    </a:p>
                  </a:txBody>
                  <a:tcPr marT="45718" marB="45718">
                    <a:solidFill>
                      <a:srgbClr val="FFCB2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a:solidFill>
                            <a:srgbClr val="003366"/>
                          </a:solidFill>
                        </a:rPr>
                        <a:t>Beschreibung</a:t>
                      </a:r>
                    </a:p>
                  </a:txBody>
                  <a:tcPr marT="45718" marB="45718">
                    <a:solidFill>
                      <a:srgbClr val="FFCB25"/>
                    </a:solidFill>
                  </a:tcPr>
                </a:tc>
                <a:extLst>
                  <a:ext uri="{0D108BD9-81ED-4DB2-BD59-A6C34878D82A}">
                    <a16:rowId xmlns="" xmlns:a16="http://schemas.microsoft.com/office/drawing/2014/main" val="10000"/>
                  </a:ext>
                </a:extLst>
              </a:tr>
              <a:tr h="1737562">
                <a:tc>
                  <a:txBody>
                    <a:bodyPr/>
                    <a:lstStyle/>
                    <a:p>
                      <a:endParaRPr lang="de-DE" sz="1800" b="1" dirty="0">
                        <a:solidFill>
                          <a:srgbClr val="003366"/>
                        </a:solidFill>
                      </a:endParaRPr>
                    </a:p>
                    <a:p>
                      <a:r>
                        <a:rPr lang="de-DE" sz="1800" b="1" dirty="0">
                          <a:solidFill>
                            <a:srgbClr val="003366"/>
                          </a:solidFill>
                        </a:rPr>
                        <a:t>Problemerfassung </a:t>
                      </a:r>
                    </a:p>
                  </a:txBody>
                  <a:tcPr marT="45718" marB="45718"/>
                </a:tc>
                <a:tc>
                  <a:txBody>
                    <a:bodyPr/>
                    <a:lstStyle/>
                    <a:p>
                      <a:endParaRPr lang="de-DE" sz="1800" b="0" dirty="0">
                        <a:solidFill>
                          <a:srgbClr val="003366"/>
                        </a:solidFill>
                      </a:endParaRPr>
                    </a:p>
                    <a:p>
                      <a:r>
                        <a:rPr lang="de-DE" sz="1800" b="0" dirty="0">
                          <a:solidFill>
                            <a:srgbClr val="003366"/>
                          </a:solidFill>
                        </a:rPr>
                        <a:t>Das Thema ist in die wissenschaftliche und praxisorientierte Diskussion eingeordnet und die Forschungsfragen und die Zielsetzung werden hergeleitet und explizit formuliert.</a:t>
                      </a:r>
                    </a:p>
                    <a:p>
                      <a:endParaRPr lang="de-DE" sz="1800" dirty="0">
                        <a:solidFill>
                          <a:srgbClr val="003366"/>
                        </a:solidFill>
                      </a:endParaRPr>
                    </a:p>
                  </a:txBody>
                  <a:tcPr marT="45718" marB="45718"/>
                </a:tc>
                <a:extLst>
                  <a:ext uri="{0D108BD9-81ED-4DB2-BD59-A6C34878D82A}">
                    <a16:rowId xmlns="" xmlns:a16="http://schemas.microsoft.com/office/drawing/2014/main" val="10001"/>
                  </a:ext>
                </a:extLst>
              </a:tr>
              <a:tr h="2011916">
                <a:tc>
                  <a:txBody>
                    <a:bodyPr/>
                    <a:lstStyle/>
                    <a:p>
                      <a:endParaRPr lang="de-DE" sz="1800" b="1" dirty="0">
                        <a:solidFill>
                          <a:srgbClr val="003366"/>
                        </a:solidFill>
                      </a:endParaRPr>
                    </a:p>
                    <a:p>
                      <a:r>
                        <a:rPr lang="de-DE" sz="1800" b="1" dirty="0">
                          <a:solidFill>
                            <a:srgbClr val="003366"/>
                          </a:solidFill>
                        </a:rPr>
                        <a:t>Strukturierung</a:t>
                      </a:r>
                    </a:p>
                  </a:txBody>
                  <a:tcPr marT="45718" marB="45718"/>
                </a:tc>
                <a:tc>
                  <a:txBody>
                    <a:bodyPr/>
                    <a:lstStyle/>
                    <a:p>
                      <a:endParaRPr lang="de-DE" sz="1800" b="0" dirty="0">
                        <a:solidFill>
                          <a:srgbClr val="003366"/>
                        </a:solidFill>
                      </a:endParaRPr>
                    </a:p>
                    <a:p>
                      <a:r>
                        <a:rPr lang="de-DE" sz="1800" b="0" dirty="0">
                          <a:solidFill>
                            <a:srgbClr val="003366"/>
                          </a:solidFill>
                        </a:rPr>
                        <a:t>Die Arbeit zeigt eine analytische, aus Daten, Fakten oder Literatur schließende Vorgehensweise. Schwerpunkte werden gesetzt und begründet, Zusammenhänge und Abhängigkeiten erkannt und angesprochen. Ein roter Faden ist in der Arbeit erkennbar</a:t>
                      </a:r>
                    </a:p>
                    <a:p>
                      <a:endParaRPr lang="de-DE" sz="1800" dirty="0">
                        <a:solidFill>
                          <a:srgbClr val="003366"/>
                        </a:solidFill>
                      </a:endParaRPr>
                    </a:p>
                  </a:txBody>
                  <a:tcPr marT="45718" marB="45718"/>
                </a:tc>
                <a:extLst>
                  <a:ext uri="{0D108BD9-81ED-4DB2-BD59-A6C34878D82A}">
                    <a16:rowId xmlns="" xmlns:a16="http://schemas.microsoft.com/office/drawing/2014/main" val="10002"/>
                  </a:ext>
                </a:extLst>
              </a:tr>
              <a:tr h="1463207">
                <a:tc>
                  <a:txBody>
                    <a:bodyPr/>
                    <a:lstStyle/>
                    <a:p>
                      <a:endParaRPr lang="de-DE" sz="1800" b="1" dirty="0">
                        <a:solidFill>
                          <a:srgbClr val="003366"/>
                        </a:solidFill>
                      </a:endParaRPr>
                    </a:p>
                    <a:p>
                      <a:r>
                        <a:rPr lang="de-DE" sz="1800" b="1" dirty="0">
                          <a:solidFill>
                            <a:srgbClr val="003366"/>
                          </a:solidFill>
                        </a:rPr>
                        <a:t>Problemlösung</a:t>
                      </a:r>
                    </a:p>
                  </a:txBody>
                  <a:tcPr marT="45718" marB="45718"/>
                </a:tc>
                <a:tc>
                  <a:txBody>
                    <a:bodyPr/>
                    <a:lstStyle/>
                    <a:p>
                      <a:endParaRPr lang="de-DE" sz="1800" b="0" dirty="0">
                        <a:solidFill>
                          <a:srgbClr val="003366"/>
                        </a:solidFill>
                      </a:endParaRPr>
                    </a:p>
                    <a:p>
                      <a:r>
                        <a:rPr lang="de-DE" sz="1800" b="0" dirty="0">
                          <a:solidFill>
                            <a:srgbClr val="003366"/>
                          </a:solidFill>
                        </a:rPr>
                        <a:t>Wichtige Ergebnisse sind zusammengefasst und eine eindeutige Problemlösung als Antwort auf die Zielsetzung ist ersichtlich.</a:t>
                      </a:r>
                    </a:p>
                    <a:p>
                      <a:endParaRPr lang="de-DE" sz="1800" dirty="0">
                        <a:solidFill>
                          <a:srgbClr val="003366"/>
                        </a:solidFill>
                      </a:endParaRPr>
                    </a:p>
                  </a:txBody>
                  <a:tcPr marT="45718" marB="45718"/>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03824938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Aufbau der </a:t>
            </a:r>
            <a:r>
              <a:rPr lang="de-DE" sz="2400" b="1" dirty="0" smtClean="0">
                <a:solidFill>
                  <a:schemeClr val="tx1"/>
                </a:solidFill>
                <a:latin typeface="Arial" panose="020B0604020202020204" pitchFamily="34" charset="0"/>
                <a:cs typeface="Arial" panose="020B0604020202020204" pitchFamily="34" charset="0"/>
              </a:rPr>
              <a:t>Projektskizze - Beispiel</a:t>
            </a:r>
            <a:endParaRPr lang="de-DE" sz="2400" b="1" dirty="0">
              <a:solidFill>
                <a:schemeClr val="tx1"/>
              </a:solidFill>
              <a:latin typeface="Arial" panose="020B0604020202020204" pitchFamily="34" charset="0"/>
              <a:cs typeface="Arial" panose="020B0604020202020204" pitchFamily="34" charset="0"/>
            </a:endParaRPr>
          </a:p>
        </p:txBody>
      </p:sp>
      <p:sp>
        <p:nvSpPr>
          <p:cNvPr id="4" name="Rechteck 3"/>
          <p:cNvSpPr/>
          <p:nvPr/>
        </p:nvSpPr>
        <p:spPr>
          <a:xfrm>
            <a:off x="976133" y="1313827"/>
            <a:ext cx="8003359" cy="4708981"/>
          </a:xfrm>
          <a:prstGeom prst="rect">
            <a:avLst/>
          </a:prstGeom>
        </p:spPr>
        <p:txBody>
          <a:bodyPr wrap="square">
            <a:spAutoFit/>
          </a:bodyPr>
          <a:lstStyle/>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Titelblatt</a:t>
            </a:r>
            <a:r>
              <a:rPr lang="de-DE" sz="2000" dirty="0" smtClean="0">
                <a:latin typeface="Arial" panose="020B0604020202020204" pitchFamily="34" charset="0"/>
                <a:cs typeface="Arial" panose="020B0604020202020204" pitchFamily="34" charset="0"/>
              </a:rPr>
              <a:t> mit Thema </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Einleitung</a:t>
            </a:r>
            <a:r>
              <a:rPr lang="de-DE" sz="2000" dirty="0" smtClean="0">
                <a:latin typeface="Arial" panose="020B0604020202020204" pitchFamily="34" charset="0"/>
                <a:cs typeface="Arial" panose="020B0604020202020204" pitchFamily="34" charset="0"/>
              </a:rPr>
              <a:t> / Hinführung zum Thema </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Kernfragen</a:t>
            </a:r>
            <a:r>
              <a:rPr lang="de-DE" sz="2000" dirty="0" smtClean="0">
                <a:latin typeface="Arial" panose="020B0604020202020204" pitchFamily="34" charset="0"/>
                <a:cs typeface="Arial" panose="020B0604020202020204" pitchFamily="34" charset="0"/>
              </a:rPr>
              <a:t> / Problemstellung (Forschungslücke und daraus resultierende Zielsetzung) </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Methoden</a:t>
            </a:r>
            <a:r>
              <a:rPr lang="de-DE" sz="2000" dirty="0" smtClean="0">
                <a:latin typeface="Arial" panose="020B0604020202020204" pitchFamily="34" charset="0"/>
                <a:cs typeface="Arial" panose="020B0604020202020204" pitchFamily="34" charset="0"/>
              </a:rPr>
              <a:t> / Instrumente (wie sollen die Frage(n) beantwortet werden? Was benötigen Sie hierfür?</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Zeitplan</a:t>
            </a:r>
            <a:r>
              <a:rPr lang="de-DE" sz="2000" dirty="0" smtClean="0">
                <a:latin typeface="Arial" panose="020B0604020202020204" pitchFamily="34" charset="0"/>
                <a:cs typeface="Arial" panose="020B0604020202020204" pitchFamily="34" charset="0"/>
              </a:rPr>
              <a:t> / Projektplan (bis wann sollen welche Ziele erreicht werden?)  </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Literaturverzeichnis</a:t>
            </a:r>
            <a:r>
              <a:rPr lang="de-DE" sz="2000" dirty="0" smtClean="0">
                <a:latin typeface="Arial" panose="020B0604020202020204" pitchFamily="34" charset="0"/>
                <a:cs typeface="Arial" panose="020B0604020202020204" pitchFamily="34" charset="0"/>
              </a:rPr>
              <a:t> (ca. 5 Quellen, die für die Fragestellung wichtig sind)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363547"/>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de-DE" sz="2000" b="1" dirty="0">
                <a:solidFill>
                  <a:schemeClr val="tx1"/>
                </a:solidFill>
                <a:latin typeface="Arial" panose="020B0604020202020204" pitchFamily="34" charset="0"/>
                <a:cs typeface="Arial" panose="020B0604020202020204" pitchFamily="34" charset="0"/>
              </a:rPr>
              <a:t>Kriterien an wissenschaftliche Arbeiten</a:t>
            </a:r>
          </a:p>
        </p:txBody>
      </p:sp>
      <p:graphicFrame>
        <p:nvGraphicFramePr>
          <p:cNvPr id="3" name="Tabelle 2"/>
          <p:cNvGraphicFramePr>
            <a:graphicFrameLocks noGrp="1"/>
          </p:cNvGraphicFramePr>
          <p:nvPr>
            <p:extLst>
              <p:ext uri="{D42A27DB-BD31-4B8C-83A1-F6EECF244321}">
                <p14:modId xmlns:p14="http://schemas.microsoft.com/office/powerpoint/2010/main" val="2942953870"/>
              </p:ext>
            </p:extLst>
          </p:nvPr>
        </p:nvGraphicFramePr>
        <p:xfrm>
          <a:off x="390525" y="1581150"/>
          <a:ext cx="8439150" cy="3840282"/>
        </p:xfrm>
        <a:graphic>
          <a:graphicData uri="http://schemas.openxmlformats.org/drawingml/2006/table">
            <a:tbl>
              <a:tblPr firstRow="1" bandRow="1">
                <a:tableStyleId>{EB344D84-9AFB-497E-A393-DC336BA19D2E}</a:tableStyleId>
              </a:tblPr>
              <a:tblGrid>
                <a:gridCol w="2209800">
                  <a:extLst>
                    <a:ext uri="{9D8B030D-6E8A-4147-A177-3AD203B41FA5}">
                      <a16:colId xmlns="" xmlns:a16="http://schemas.microsoft.com/office/drawing/2014/main" val="20000"/>
                    </a:ext>
                  </a:extLst>
                </a:gridCol>
                <a:gridCol w="6229350">
                  <a:extLst>
                    <a:ext uri="{9D8B030D-6E8A-4147-A177-3AD203B41FA5}">
                      <a16:colId xmlns="" xmlns:a16="http://schemas.microsoft.com/office/drawing/2014/main" val="20001"/>
                    </a:ext>
                  </a:extLst>
                </a:gridCol>
              </a:tblGrid>
              <a:tr h="365686">
                <a:tc>
                  <a:txBody>
                    <a:bodyPr/>
                    <a:lstStyle/>
                    <a:p>
                      <a:r>
                        <a:rPr lang="de-DE" sz="1800" b="1" dirty="0">
                          <a:solidFill>
                            <a:srgbClr val="003366"/>
                          </a:solidFill>
                        </a:rPr>
                        <a:t>Kriterium</a:t>
                      </a:r>
                    </a:p>
                  </a:txBody>
                  <a:tcPr marT="45687" marB="45687">
                    <a:solidFill>
                      <a:srgbClr val="FFCB2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a:solidFill>
                            <a:srgbClr val="003366"/>
                          </a:solidFill>
                        </a:rPr>
                        <a:t>Beschreibung</a:t>
                      </a:r>
                    </a:p>
                  </a:txBody>
                  <a:tcPr marT="45687" marB="45687">
                    <a:solidFill>
                      <a:srgbClr val="FFCB25"/>
                    </a:solidFill>
                  </a:tcPr>
                </a:tc>
                <a:extLst>
                  <a:ext uri="{0D108BD9-81ED-4DB2-BD59-A6C34878D82A}">
                    <a16:rowId xmlns="" xmlns:a16="http://schemas.microsoft.com/office/drawing/2014/main" val="10000"/>
                  </a:ext>
                </a:extLst>
              </a:tr>
              <a:tr h="1737239">
                <a:tc>
                  <a:txBody>
                    <a:bodyPr/>
                    <a:lstStyle/>
                    <a:p>
                      <a:endParaRPr lang="de-DE" sz="1800" b="1">
                        <a:solidFill>
                          <a:srgbClr val="003366"/>
                        </a:solidFill>
                      </a:endParaRPr>
                    </a:p>
                    <a:p>
                      <a:r>
                        <a:rPr lang="de-DE" sz="1800" b="1">
                          <a:solidFill>
                            <a:srgbClr val="003366"/>
                          </a:solidFill>
                        </a:rPr>
                        <a:t>Innovation</a:t>
                      </a:r>
                      <a:endParaRPr lang="de-DE" sz="1800" b="1" dirty="0">
                        <a:solidFill>
                          <a:srgbClr val="003366"/>
                        </a:solidFill>
                      </a:endParaRPr>
                    </a:p>
                  </a:txBody>
                  <a:tcPr marT="45687" marB="45687"/>
                </a:tc>
                <a:tc>
                  <a:txBody>
                    <a:bodyPr/>
                    <a:lstStyle/>
                    <a:p>
                      <a:endParaRPr lang="de-DE" sz="1800" b="0" dirty="0">
                        <a:solidFill>
                          <a:srgbClr val="003366"/>
                        </a:solidFill>
                      </a:endParaRPr>
                    </a:p>
                    <a:p>
                      <a:r>
                        <a:rPr lang="de-DE" sz="1800" b="0" dirty="0">
                          <a:solidFill>
                            <a:srgbClr val="003366"/>
                          </a:solidFill>
                        </a:rPr>
                        <a:t>Je nach Thema wird Innovation durch kreative Lösungsfindung, eigene Beispiele, Systematisierungen oder Auswertungen, die kreative Verknüpfung oder Weiterentwicklung von Ansätzen bzw. Modellen deutlich.</a:t>
                      </a:r>
                    </a:p>
                    <a:p>
                      <a:endParaRPr lang="de-DE" sz="1800" dirty="0">
                        <a:solidFill>
                          <a:srgbClr val="003366"/>
                        </a:solidFill>
                      </a:endParaRPr>
                    </a:p>
                  </a:txBody>
                  <a:tcPr marT="45687" marB="45687"/>
                </a:tc>
                <a:extLst>
                  <a:ext uri="{0D108BD9-81ED-4DB2-BD59-A6C34878D82A}">
                    <a16:rowId xmlns="" xmlns:a16="http://schemas.microsoft.com/office/drawing/2014/main" val="10001"/>
                  </a:ext>
                </a:extLst>
              </a:tr>
              <a:tr h="1737239">
                <a:tc>
                  <a:txBody>
                    <a:bodyPr/>
                    <a:lstStyle/>
                    <a:p>
                      <a:endParaRPr lang="de-DE" sz="1800" b="1" dirty="0">
                        <a:solidFill>
                          <a:srgbClr val="003366"/>
                        </a:solidFill>
                      </a:endParaRPr>
                    </a:p>
                    <a:p>
                      <a:r>
                        <a:rPr lang="de-DE" sz="1800" b="1" dirty="0">
                          <a:solidFill>
                            <a:srgbClr val="003366"/>
                          </a:solidFill>
                        </a:rPr>
                        <a:t>Wissenschaftliche Methoden</a:t>
                      </a:r>
                    </a:p>
                  </a:txBody>
                  <a:tcPr marT="45687" marB="45687"/>
                </a:tc>
                <a:tc>
                  <a:txBody>
                    <a:bodyPr/>
                    <a:lstStyle/>
                    <a:p>
                      <a:endParaRPr lang="de-DE" sz="1800" b="0" dirty="0">
                        <a:solidFill>
                          <a:srgbClr val="003366"/>
                        </a:solidFill>
                      </a:endParaRPr>
                    </a:p>
                    <a:p>
                      <a:r>
                        <a:rPr lang="de-DE" sz="1800" b="0" dirty="0">
                          <a:solidFill>
                            <a:srgbClr val="003366"/>
                          </a:solidFill>
                        </a:rPr>
                        <a:t>Argumente werden durch theoretische und empirische</a:t>
                      </a:r>
                    </a:p>
                    <a:p>
                      <a:r>
                        <a:rPr lang="de-DE" sz="1800" b="0" dirty="0">
                          <a:solidFill>
                            <a:srgbClr val="003366"/>
                          </a:solidFill>
                        </a:rPr>
                        <a:t>Quellen belegt bzw. logisch abgeleitet. Einschlägige Ansätze werden korrekt dargestellt und Forschungsinstrumente angemessen eingesetzt.</a:t>
                      </a:r>
                    </a:p>
                    <a:p>
                      <a:endParaRPr lang="de-DE" sz="1800" dirty="0">
                        <a:solidFill>
                          <a:srgbClr val="003366"/>
                        </a:solidFill>
                      </a:endParaRPr>
                    </a:p>
                  </a:txBody>
                  <a:tcPr marT="45687" marB="45687"/>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59749894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b="1" dirty="0">
                <a:solidFill>
                  <a:schemeClr val="tx1"/>
                </a:solidFill>
                <a:latin typeface="Arial" panose="020B0604020202020204" pitchFamily="34" charset="0"/>
                <a:cs typeface="Arial" panose="020B0604020202020204" pitchFamily="34" charset="0"/>
              </a:rPr>
              <a:t>Kriterien an wissenschaftliche Arbeiten</a:t>
            </a:r>
          </a:p>
        </p:txBody>
      </p:sp>
      <p:graphicFrame>
        <p:nvGraphicFramePr>
          <p:cNvPr id="3" name="Tabelle 2"/>
          <p:cNvGraphicFramePr>
            <a:graphicFrameLocks noGrp="1"/>
          </p:cNvGraphicFramePr>
          <p:nvPr>
            <p:extLst>
              <p:ext uri="{D42A27DB-BD31-4B8C-83A1-F6EECF244321}">
                <p14:modId xmlns:p14="http://schemas.microsoft.com/office/powerpoint/2010/main" val="1259192373"/>
              </p:ext>
            </p:extLst>
          </p:nvPr>
        </p:nvGraphicFramePr>
        <p:xfrm>
          <a:off x="390525" y="1409700"/>
          <a:ext cx="8439150" cy="4389439"/>
        </p:xfrm>
        <a:graphic>
          <a:graphicData uri="http://schemas.openxmlformats.org/drawingml/2006/table">
            <a:tbl>
              <a:tblPr firstRow="1" bandRow="1">
                <a:tableStyleId>{EB344D84-9AFB-497E-A393-DC336BA19D2E}</a:tableStyleId>
              </a:tblPr>
              <a:tblGrid>
                <a:gridCol w="2231040">
                  <a:extLst>
                    <a:ext uri="{9D8B030D-6E8A-4147-A177-3AD203B41FA5}">
                      <a16:colId xmlns="" xmlns:a16="http://schemas.microsoft.com/office/drawing/2014/main" val="20000"/>
                    </a:ext>
                  </a:extLst>
                </a:gridCol>
                <a:gridCol w="6208110">
                  <a:extLst>
                    <a:ext uri="{9D8B030D-6E8A-4147-A177-3AD203B41FA5}">
                      <a16:colId xmlns="" xmlns:a16="http://schemas.microsoft.com/office/drawing/2014/main" val="20001"/>
                    </a:ext>
                  </a:extLst>
                </a:gridCol>
              </a:tblGrid>
              <a:tr h="365787">
                <a:tc>
                  <a:txBody>
                    <a:bodyPr/>
                    <a:lstStyle/>
                    <a:p>
                      <a:r>
                        <a:rPr lang="de-DE" sz="1800" b="1" dirty="0">
                          <a:solidFill>
                            <a:srgbClr val="003366"/>
                          </a:solidFill>
                        </a:rPr>
                        <a:t>Kriterium</a:t>
                      </a:r>
                    </a:p>
                  </a:txBody>
                  <a:tcPr marT="45723" marB="45723">
                    <a:solidFill>
                      <a:srgbClr val="FFCB2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a:solidFill>
                            <a:srgbClr val="003366"/>
                          </a:solidFill>
                        </a:rPr>
                        <a:t>Beschreibung</a:t>
                      </a:r>
                    </a:p>
                  </a:txBody>
                  <a:tcPr marT="45723" marB="45723">
                    <a:solidFill>
                      <a:srgbClr val="FFCB25"/>
                    </a:solidFill>
                  </a:tcPr>
                </a:tc>
                <a:extLst>
                  <a:ext uri="{0D108BD9-81ED-4DB2-BD59-A6C34878D82A}">
                    <a16:rowId xmlns="" xmlns:a16="http://schemas.microsoft.com/office/drawing/2014/main" val="10000"/>
                  </a:ext>
                </a:extLst>
              </a:tr>
              <a:tr h="2011826">
                <a:tc>
                  <a:txBody>
                    <a:bodyPr/>
                    <a:lstStyle/>
                    <a:p>
                      <a:endParaRPr lang="de-DE" sz="1800" b="1" dirty="0">
                        <a:solidFill>
                          <a:srgbClr val="003366"/>
                        </a:solidFill>
                      </a:endParaRPr>
                    </a:p>
                    <a:p>
                      <a:r>
                        <a:rPr lang="de-DE" sz="1800" b="1" dirty="0">
                          <a:solidFill>
                            <a:srgbClr val="003366"/>
                          </a:solidFill>
                        </a:rPr>
                        <a:t>Formales</a:t>
                      </a:r>
                    </a:p>
                  </a:txBody>
                  <a:tcPr marT="45723" marB="45723"/>
                </a:tc>
                <a:tc>
                  <a:txBody>
                    <a:bodyPr/>
                    <a:lstStyle/>
                    <a:p>
                      <a:endParaRPr lang="de-DE" sz="1800" b="0" dirty="0">
                        <a:solidFill>
                          <a:srgbClr val="003366"/>
                        </a:solidFill>
                      </a:endParaRPr>
                    </a:p>
                    <a:p>
                      <a:r>
                        <a:rPr lang="de-DE" sz="1800" b="0" dirty="0">
                          <a:solidFill>
                            <a:srgbClr val="003366"/>
                          </a:solidFill>
                        </a:rPr>
                        <a:t>Rechtschreibung und Grammatik sind korrekt. Der Sprachstil ist verständlich und lebendig, die Ausdrucksweise wissenschaftlich und sicher in der Anwendung der Fachterminologie.</a:t>
                      </a:r>
                    </a:p>
                    <a:p>
                      <a:r>
                        <a:rPr lang="de-DE" sz="1800" b="0" dirty="0">
                          <a:solidFill>
                            <a:srgbClr val="003366"/>
                          </a:solidFill>
                        </a:rPr>
                        <a:t>Die Form der Arbeit entspricht  den Anforderungen.</a:t>
                      </a:r>
                    </a:p>
                    <a:p>
                      <a:endParaRPr lang="de-DE" sz="1800" dirty="0">
                        <a:solidFill>
                          <a:srgbClr val="003366"/>
                        </a:solidFill>
                      </a:endParaRPr>
                    </a:p>
                  </a:txBody>
                  <a:tcPr marT="45723" marB="45723"/>
                </a:tc>
                <a:extLst>
                  <a:ext uri="{0D108BD9-81ED-4DB2-BD59-A6C34878D82A}">
                    <a16:rowId xmlns="" xmlns:a16="http://schemas.microsoft.com/office/drawing/2014/main" val="10001"/>
                  </a:ext>
                </a:extLst>
              </a:tr>
              <a:tr h="2011826">
                <a:tc>
                  <a:txBody>
                    <a:bodyPr/>
                    <a:lstStyle/>
                    <a:p>
                      <a:endParaRPr lang="de-DE" sz="1800" b="1" dirty="0">
                        <a:solidFill>
                          <a:srgbClr val="003366"/>
                        </a:solidFill>
                      </a:endParaRPr>
                    </a:p>
                    <a:p>
                      <a:r>
                        <a:rPr lang="de-DE" sz="1800" b="1" dirty="0">
                          <a:solidFill>
                            <a:srgbClr val="003366"/>
                          </a:solidFill>
                        </a:rPr>
                        <a:t>Literaturauswertung </a:t>
                      </a:r>
                    </a:p>
                  </a:txBody>
                  <a:tcPr marT="45723" marB="45723"/>
                </a:tc>
                <a:tc>
                  <a:txBody>
                    <a:bodyPr/>
                    <a:lstStyle/>
                    <a:p>
                      <a:endParaRPr lang="de-DE" sz="1800" b="0" dirty="0">
                        <a:solidFill>
                          <a:srgbClr val="003366"/>
                        </a:solidFill>
                      </a:endParaRPr>
                    </a:p>
                    <a:p>
                      <a:r>
                        <a:rPr lang="de-DE" sz="1800" b="0" dirty="0">
                          <a:solidFill>
                            <a:srgbClr val="003366"/>
                          </a:solidFill>
                        </a:rPr>
                        <a:t>Die Arbeit umfasst eine angemessene Anzahl von aktuellen und möglichst originären Quellen von hoher Qualität (Fachartikel), die entsprechend der bibliographischen Formerfordernissen</a:t>
                      </a:r>
                      <a:r>
                        <a:rPr lang="de-DE" sz="1800" b="0" baseline="0" dirty="0">
                          <a:solidFill>
                            <a:srgbClr val="003366"/>
                          </a:solidFill>
                        </a:rPr>
                        <a:t> </a:t>
                      </a:r>
                      <a:r>
                        <a:rPr lang="de-DE" sz="1800" b="0" dirty="0">
                          <a:solidFill>
                            <a:srgbClr val="003366"/>
                          </a:solidFill>
                        </a:rPr>
                        <a:t>präsentiert werden.</a:t>
                      </a:r>
                    </a:p>
                    <a:p>
                      <a:endParaRPr lang="de-DE" sz="1800" b="0" dirty="0">
                        <a:solidFill>
                          <a:srgbClr val="003366"/>
                        </a:solidFill>
                      </a:endParaRPr>
                    </a:p>
                  </a:txBody>
                  <a:tcPr marT="45723" marB="45723"/>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61564260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200025" lvl="0" indent="-200025" defTabSz="914400" fontAlgn="base">
              <a:spcAft>
                <a:spcPct val="0"/>
              </a:spcAft>
              <a:buSzPct val="120000"/>
              <a:buFontTx/>
              <a:buChar char="•"/>
            </a:pPr>
            <a:r>
              <a:rPr lang="de-DE" kern="0" dirty="0">
                <a:solidFill>
                  <a:srgbClr val="000000"/>
                </a:solidFill>
              </a:rPr>
              <a:t>Krippendorf, Ekkehart (1999): Schreiben - mit Papier und Kugelschreiber, in: Narr, W.D. (Hrsg.): Lust und Last des Schreibens. Suhrkamp Verlag, Frankfurt/ am Main, S.27-35.</a:t>
            </a:r>
          </a:p>
          <a:p>
            <a:pPr marL="200025" lvl="0" indent="-200025" defTabSz="914400" fontAlgn="base">
              <a:spcAft>
                <a:spcPct val="0"/>
              </a:spcAft>
              <a:buSzPct val="120000"/>
              <a:buFontTx/>
              <a:buChar char="•"/>
            </a:pPr>
            <a:endParaRPr lang="de-DE" kern="0" dirty="0">
              <a:solidFill>
                <a:srgbClr val="000000"/>
              </a:solidFill>
            </a:endParaRPr>
          </a:p>
          <a:p>
            <a:pPr marL="200025" lvl="0" indent="-200025" defTabSz="914400" fontAlgn="base">
              <a:spcAft>
                <a:spcPct val="0"/>
              </a:spcAft>
              <a:buSzPct val="120000"/>
              <a:buFontTx/>
              <a:buChar char="•"/>
            </a:pPr>
            <a:r>
              <a:rPr lang="de-DE" kern="0" dirty="0" err="1">
                <a:solidFill>
                  <a:srgbClr val="000000"/>
                </a:solidFill>
              </a:rPr>
              <a:t>Sesink</a:t>
            </a:r>
            <a:r>
              <a:rPr lang="de-DE" kern="0" dirty="0">
                <a:solidFill>
                  <a:srgbClr val="000000"/>
                </a:solidFill>
              </a:rPr>
              <a:t>, W. (2012): Einführung in das wissenschaftliche Arbeiten - inklusiven, E-Learning, Web-Recherche, digitale Präsentation u.a., 9.aktualisierte Auflage, </a:t>
            </a:r>
            <a:r>
              <a:rPr lang="de-DE" kern="0" dirty="0" err="1">
                <a:solidFill>
                  <a:srgbClr val="000000"/>
                </a:solidFill>
              </a:rPr>
              <a:t>Oldenbourg</a:t>
            </a:r>
            <a:r>
              <a:rPr lang="de-DE" kern="0" dirty="0">
                <a:solidFill>
                  <a:srgbClr val="000000"/>
                </a:solidFill>
              </a:rPr>
              <a:t> Wissenschaftsverlag GmbH, München.</a:t>
            </a:r>
          </a:p>
          <a:p>
            <a:pPr marL="200025" lvl="0" indent="-200025" defTabSz="914400" fontAlgn="base">
              <a:spcAft>
                <a:spcPct val="0"/>
              </a:spcAft>
              <a:buSzPct val="120000"/>
              <a:buFontTx/>
              <a:buChar char="•"/>
            </a:pPr>
            <a:endParaRPr lang="de-DE" kern="0" dirty="0">
              <a:solidFill>
                <a:srgbClr val="000000"/>
              </a:solidFill>
            </a:endParaRPr>
          </a:p>
          <a:p>
            <a:pPr marL="200025" lvl="0" indent="-200025" defTabSz="914400" fontAlgn="base">
              <a:spcAft>
                <a:spcPct val="0"/>
              </a:spcAft>
              <a:buSzPct val="120000"/>
              <a:buFontTx/>
              <a:buChar char="•"/>
            </a:pPr>
            <a:r>
              <a:rPr lang="de-DE" kern="0" dirty="0">
                <a:solidFill>
                  <a:srgbClr val="000000"/>
                </a:solidFill>
              </a:rPr>
              <a:t>Theisen, M. R. (2013): Wissenschaftliches Arbeiten: Erfolgreich bei Bachelor- und Masterarbeit. </a:t>
            </a:r>
            <a:br>
              <a:rPr lang="de-DE" kern="0" dirty="0">
                <a:solidFill>
                  <a:srgbClr val="000000"/>
                </a:solidFill>
              </a:rPr>
            </a:br>
            <a:r>
              <a:rPr lang="de-DE" kern="0" dirty="0">
                <a:solidFill>
                  <a:srgbClr val="000000"/>
                </a:solidFill>
              </a:rPr>
              <a:t>16. vollständig überarbeitete Auflage, Verlag Franz </a:t>
            </a:r>
            <a:r>
              <a:rPr lang="de-DE" kern="0" dirty="0" err="1">
                <a:solidFill>
                  <a:srgbClr val="000000"/>
                </a:solidFill>
              </a:rPr>
              <a:t>Vahlen</a:t>
            </a:r>
            <a:r>
              <a:rPr lang="de-DE" kern="0" dirty="0">
                <a:solidFill>
                  <a:srgbClr val="000000"/>
                </a:solidFill>
              </a:rPr>
              <a:t> GmbH.</a:t>
            </a:r>
          </a:p>
          <a:p>
            <a:pPr marL="200025" lvl="0" indent="-200025" defTabSz="914400" fontAlgn="base">
              <a:spcAft>
                <a:spcPct val="0"/>
              </a:spcAft>
              <a:buSzPct val="120000"/>
              <a:buFontTx/>
              <a:buChar char="•"/>
            </a:pPr>
            <a:endParaRPr lang="de-DE" kern="0" dirty="0">
              <a:solidFill>
                <a:srgbClr val="000000"/>
              </a:solidFill>
            </a:endParaRPr>
          </a:p>
          <a:p>
            <a:endParaRPr lang="de-DE" dirty="0"/>
          </a:p>
        </p:txBody>
      </p:sp>
      <p:sp>
        <p:nvSpPr>
          <p:cNvPr id="3" name="Titel 2"/>
          <p:cNvSpPr>
            <a:spLocks noGrp="1"/>
          </p:cNvSpPr>
          <p:nvPr>
            <p:ph type="title"/>
          </p:nvPr>
        </p:nvSpPr>
        <p:spPr/>
        <p:txBody>
          <a:bodyPr/>
          <a:lstStyle/>
          <a:p>
            <a:r>
              <a:rPr lang="de-DE" dirty="0"/>
              <a:t>Literaturquellen</a:t>
            </a:r>
          </a:p>
        </p:txBody>
      </p:sp>
    </p:spTree>
    <p:extLst>
      <p:ext uri="{BB962C8B-B14F-4D97-AF65-F5344CB8AC3E}">
        <p14:creationId xmlns:p14="http://schemas.microsoft.com/office/powerpoint/2010/main" val="746506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SzPct val="120000"/>
              <a:buFontTx/>
              <a:buChar char="•"/>
            </a:pPr>
            <a:endParaRPr lang="de-DE" sz="800" kern="0" dirty="0">
              <a:solidFill>
                <a:srgbClr val="000000"/>
              </a:solidFill>
            </a:endParaRPr>
          </a:p>
          <a:p>
            <a:pPr fontAlgn="base">
              <a:spcAft>
                <a:spcPct val="0"/>
              </a:spcAft>
              <a:buSzPct val="120000"/>
            </a:pPr>
            <a:r>
              <a:rPr lang="de-DE" sz="2400" dirty="0"/>
              <a:t>Schreiblabor</a:t>
            </a:r>
          </a:p>
          <a:p>
            <a:pPr marL="342900" indent="-342900" fontAlgn="base">
              <a:spcAft>
                <a:spcPct val="0"/>
              </a:spcAft>
              <a:buSzPct val="120000"/>
              <a:buFont typeface="Arial" panose="020B0604020202020204" pitchFamily="34" charset="0"/>
              <a:buChar char="•"/>
            </a:pPr>
            <a:r>
              <a:rPr lang="de-DE" kern="0" dirty="0">
                <a:solidFill>
                  <a:srgbClr val="000000"/>
                </a:solidFill>
                <a:hlinkClick r:id="rId3"/>
              </a:rPr>
              <a:t>https://www.hwg-lu.de/schreiblabor.html</a:t>
            </a:r>
            <a:endParaRPr lang="de-DE" kern="0" dirty="0">
              <a:solidFill>
                <a:srgbClr val="000000"/>
              </a:solidFill>
            </a:endParaRPr>
          </a:p>
          <a:p>
            <a:pPr fontAlgn="base">
              <a:spcAft>
                <a:spcPct val="0"/>
              </a:spcAft>
              <a:buSzPct val="120000"/>
            </a:pPr>
            <a:endParaRPr lang="de-DE" kern="0" dirty="0">
              <a:solidFill>
                <a:srgbClr val="000000"/>
              </a:solidFill>
            </a:endParaRPr>
          </a:p>
          <a:p>
            <a:pPr fontAlgn="base">
              <a:spcAft>
                <a:spcPct val="0"/>
              </a:spcAft>
              <a:buSzPct val="120000"/>
            </a:pPr>
            <a:r>
              <a:rPr lang="de-DE" sz="2400" kern="0" dirty="0">
                <a:solidFill>
                  <a:srgbClr val="000000"/>
                </a:solidFill>
              </a:rPr>
              <a:t>Workshop zum wissenschaftlichen Arbeiten</a:t>
            </a:r>
          </a:p>
          <a:p>
            <a:pPr marL="342900" indent="-342900" fontAlgn="base">
              <a:spcAft>
                <a:spcPct val="0"/>
              </a:spcAft>
              <a:buSzPct val="120000"/>
              <a:buFont typeface="Arial" panose="020B0604020202020204" pitchFamily="34" charset="0"/>
              <a:buChar char="•"/>
            </a:pPr>
            <a:r>
              <a:rPr lang="de-DE" kern="0" dirty="0">
                <a:solidFill>
                  <a:srgbClr val="000000"/>
                </a:solidFill>
                <a:hlinkClick r:id="rId4"/>
              </a:rPr>
              <a:t>https://www.hwg-lu.de/angeboteschulen/workshops-zum-wissenschaftlichen-arbeiten.html</a:t>
            </a:r>
            <a:endParaRPr lang="de-DE" kern="0" dirty="0">
              <a:solidFill>
                <a:srgbClr val="000000"/>
              </a:solidFill>
            </a:endParaRPr>
          </a:p>
          <a:p>
            <a:pPr fontAlgn="base">
              <a:spcAft>
                <a:spcPct val="0"/>
              </a:spcAft>
              <a:buSzPct val="120000"/>
            </a:pPr>
            <a:endParaRPr lang="de-DE" kern="0" dirty="0">
              <a:solidFill>
                <a:srgbClr val="000000"/>
              </a:solidFill>
            </a:endParaRPr>
          </a:p>
          <a:p>
            <a:pPr lvl="0" fontAlgn="base">
              <a:spcAft>
                <a:spcPct val="0"/>
              </a:spcAft>
              <a:buSzPct val="120000"/>
            </a:pPr>
            <a:endParaRPr lang="de-DE" dirty="0"/>
          </a:p>
        </p:txBody>
      </p:sp>
      <p:sp>
        <p:nvSpPr>
          <p:cNvPr id="3" name="Titel 2"/>
          <p:cNvSpPr>
            <a:spLocks noGrp="1"/>
          </p:cNvSpPr>
          <p:nvPr>
            <p:ph type="title"/>
          </p:nvPr>
        </p:nvSpPr>
        <p:spPr/>
        <p:txBody>
          <a:bodyPr/>
          <a:lstStyle/>
          <a:p>
            <a:r>
              <a:rPr lang="de-DE" dirty="0"/>
              <a:t>Nützliche Links</a:t>
            </a:r>
          </a:p>
        </p:txBody>
      </p:sp>
    </p:spTree>
    <p:extLst>
      <p:ext uri="{BB962C8B-B14F-4D97-AF65-F5344CB8AC3E}">
        <p14:creationId xmlns:p14="http://schemas.microsoft.com/office/powerpoint/2010/main" val="696475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Abteilung Studium und Lehre </a:t>
            </a:r>
            <a:endParaRPr lang="de-DE" dirty="0"/>
          </a:p>
        </p:txBody>
      </p:sp>
      <p:pic>
        <p:nvPicPr>
          <p:cNvPr id="2" name="Grafik 1"/>
          <p:cNvPicPr>
            <a:picLocks noChangeAspect="1"/>
          </p:cNvPicPr>
          <p:nvPr/>
        </p:nvPicPr>
        <p:blipFill>
          <a:blip r:embed="rId3"/>
          <a:stretch>
            <a:fillRect/>
          </a:stretch>
        </p:blipFill>
        <p:spPr>
          <a:xfrm>
            <a:off x="708035" y="785308"/>
            <a:ext cx="7908839" cy="4940108"/>
          </a:xfrm>
          <a:prstGeom prst="rect">
            <a:avLst/>
          </a:prstGeom>
        </p:spPr>
      </p:pic>
    </p:spTree>
    <p:extLst>
      <p:ext uri="{BB962C8B-B14F-4D97-AF65-F5344CB8AC3E}">
        <p14:creationId xmlns:p14="http://schemas.microsoft.com/office/powerpoint/2010/main" val="145219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0325" y="282575"/>
            <a:ext cx="28765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Beispiel – Projektskizze</a:t>
            </a:r>
            <a:endParaRPr lang="de-DE" dirty="0">
              <a:solidFill>
                <a:srgbClr val="0000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1181100"/>
            <a:ext cx="6705381"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7375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Projektzeitplan: </a:t>
            </a:r>
          </a:p>
          <a:p>
            <a:pPr>
              <a:defRPr/>
            </a:pPr>
            <a:r>
              <a:rPr lang="de-DE" sz="2400" b="1" dirty="0">
                <a:solidFill>
                  <a:schemeClr val="tx1"/>
                </a:solidFill>
                <a:latin typeface="Arial" panose="020B0604020202020204" pitchFamily="34" charset="0"/>
                <a:cs typeface="Arial" panose="020B0604020202020204" pitchFamily="34" charset="0"/>
              </a:rPr>
              <a:t>Beispiel Planung Seminararbeit</a:t>
            </a:r>
          </a:p>
        </p:txBody>
      </p:sp>
      <p:pic>
        <p:nvPicPr>
          <p:cNvPr id="1843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804988"/>
            <a:ext cx="8008937" cy="3121025"/>
          </a:xfrm>
          <a:prstGeom prst="rect">
            <a:avLst/>
          </a:prstGeom>
          <a:noFill/>
          <a:ln>
            <a:noFill/>
          </a:ln>
          <a:effectLst/>
          <a:extLst>
            <a:ext uri="{909E8E84-426E-40DD-AFC4-6F175D3DCCD1}">
              <a14:hiddenFill xmlns:a14="http://schemas.microsoft.com/office/drawing/2010/main">
                <a:gradFill rotWithShape="1">
                  <a:gsLst>
                    <a:gs pos="0">
                      <a:srgbClr val="000066"/>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9"/>
          <p:cNvSpPr txBox="1">
            <a:spLocks noChangeArrowheads="1"/>
          </p:cNvSpPr>
          <p:nvPr/>
        </p:nvSpPr>
        <p:spPr bwMode="auto">
          <a:xfrm>
            <a:off x="1052512" y="5514975"/>
            <a:ext cx="6999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0" dirty="0"/>
              <a:t>Quelle: In Anlehnung an Theisen 2013, S. 41</a:t>
            </a:r>
            <a:endParaRPr lang="en-US" altLang="de-DE" sz="1200" dirty="0"/>
          </a:p>
        </p:txBody>
      </p:sp>
    </p:spTree>
    <p:extLst>
      <p:ext uri="{BB962C8B-B14F-4D97-AF65-F5344CB8AC3E}">
        <p14:creationId xmlns:p14="http://schemas.microsoft.com/office/powerpoint/2010/main" val="294628202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873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b="1" dirty="0">
                <a:solidFill>
                  <a:schemeClr val="tx1"/>
                </a:solidFill>
                <a:latin typeface="Arial" panose="020B0604020202020204" pitchFamily="34" charset="0"/>
                <a:cs typeface="Arial" panose="020B0604020202020204" pitchFamily="34" charset="0"/>
              </a:rPr>
              <a:t>Was bei der Zeitplanung zu beachten ist …</a:t>
            </a:r>
          </a:p>
        </p:txBody>
      </p:sp>
      <p:sp>
        <p:nvSpPr>
          <p:cNvPr id="45059" name="Rechteck 11"/>
          <p:cNvSpPr>
            <a:spLocks noChangeArrowheads="1"/>
          </p:cNvSpPr>
          <p:nvPr/>
        </p:nvSpPr>
        <p:spPr bwMode="auto">
          <a:xfrm>
            <a:off x="1035050" y="2035175"/>
            <a:ext cx="72326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pPr>
            <a:r>
              <a:rPr lang="de-DE" altLang="de-DE" sz="1800" b="0" dirty="0"/>
              <a:t>der Tag hat nur 24 Stunden, von denen man ca. 8 schläft</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Hilfsmittel (z. B. Coffein in flüssiger oder fester Form) bringen nur eine kurze Leistungssteigerung mit anschließendem starken Leistungsabfall</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Schließzeiten Bibliothek</a:t>
            </a:r>
          </a:p>
          <a:p>
            <a:pPr marL="0" indent="0" eaLnBrk="1" hangingPunct="1">
              <a:spcBef>
                <a:spcPct val="0"/>
              </a:spcBef>
              <a:buSzPct val="112000"/>
              <a:buNone/>
            </a:pPr>
            <a:endParaRPr lang="de-DE" altLang="de-DE" sz="1800" b="0" dirty="0"/>
          </a:p>
          <a:p>
            <a:pPr eaLnBrk="1" hangingPunct="1">
              <a:spcBef>
                <a:spcPct val="0"/>
              </a:spcBef>
              <a:buSzPct val="112000"/>
              <a:buFont typeface="Arial" panose="020B0604020202020204" pitchFamily="34" charset="0"/>
              <a:buChar char="•"/>
            </a:pPr>
            <a:r>
              <a:rPr lang="de-DE" altLang="de-DE" sz="1800" b="0" dirty="0"/>
              <a:t>sonstige Hochschul-Termine</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sonstige persönliche Termine</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arbeitsfreie Tage</a:t>
            </a:r>
          </a:p>
          <a:p>
            <a:pPr eaLnBrk="1" hangingPunct="1">
              <a:spcBef>
                <a:spcPct val="0"/>
              </a:spcBef>
              <a:buSzPct val="112000"/>
              <a:buFont typeface="Arial" panose="020B0604020202020204" pitchFamily="34" charset="0"/>
              <a:buChar char="•"/>
            </a:pPr>
            <a:endParaRPr lang="de-DE" altLang="de-DE" sz="1800" b="0" dirty="0"/>
          </a:p>
        </p:txBody>
      </p:sp>
      <p:pic>
        <p:nvPicPr>
          <p:cNvPr id="45060" name="Picture 2" descr="http://t3.gstatic.com/images?q=tbn:ANd9GcTkMZkrUTZcJLsvXFfqjAoNdUqfd83Yk0mh1lnB3LOg6jb8Yd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 y="874713"/>
            <a:ext cx="441801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http://t3.gstatic.com/images?q=tbn:ANd9GcTWM7zmI1k56ezZqoFp7ymKL3dxjPLLMsZYT0Ki6B9riAfKk3oZJ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4316413"/>
            <a:ext cx="2847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7319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46037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Wissenschaftlicher </a:t>
            </a:r>
          </a:p>
          <a:p>
            <a:pPr>
              <a:defRPr/>
            </a:pPr>
            <a:r>
              <a:rPr lang="de-DE" sz="2400" b="1" dirty="0">
                <a:solidFill>
                  <a:schemeClr val="tx1"/>
                </a:solidFill>
                <a:latin typeface="Arial" panose="020B0604020202020204" pitchFamily="34" charset="0"/>
                <a:cs typeface="Arial" panose="020B0604020202020204" pitchFamily="34" charset="0"/>
              </a:rPr>
              <a:t>Objektivitätsanspruch</a:t>
            </a:r>
          </a:p>
        </p:txBody>
      </p:sp>
      <p:sp>
        <p:nvSpPr>
          <p:cNvPr id="23555" name="Rechteck 1"/>
          <p:cNvSpPr>
            <a:spLocks noChangeArrowheads="1"/>
          </p:cNvSpPr>
          <p:nvPr/>
        </p:nvSpPr>
        <p:spPr bwMode="auto">
          <a:xfrm>
            <a:off x="930275" y="1227138"/>
            <a:ext cx="82137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SzPct val="112000"/>
              <a:buFont typeface="Arial" panose="020B0604020202020204" pitchFamily="34" charset="0"/>
              <a:buChar char="•"/>
              <a:defRPr/>
            </a:pPr>
            <a:r>
              <a:rPr lang="de-DE" altLang="de-DE" sz="1800" b="0" dirty="0"/>
              <a:t>Falsifizierbare Aussagen </a:t>
            </a:r>
            <a:r>
              <a:rPr lang="de-DE" altLang="de-DE" sz="1800" b="0" dirty="0" smtClean="0"/>
              <a:t>– </a:t>
            </a:r>
            <a:r>
              <a:rPr lang="de-DE" altLang="de-DE" sz="1800" b="1" dirty="0" smtClean="0"/>
              <a:t>Widerlegbar!</a:t>
            </a:r>
            <a:r>
              <a:rPr lang="de-DE" altLang="de-DE" sz="1800" b="0" dirty="0" smtClean="0"/>
              <a:t> (Quelle</a:t>
            </a:r>
            <a:r>
              <a:rPr lang="de-DE" altLang="de-DE" sz="1800" b="0" dirty="0"/>
              <a:t>, Vorgehensweise)</a:t>
            </a:r>
            <a:endParaRPr lang="de-DE" altLang="de-DE" sz="1400" b="0" dirty="0"/>
          </a:p>
          <a:p>
            <a:pPr eaLnBrk="1" hangingPunct="1">
              <a:spcBef>
                <a:spcPct val="0"/>
              </a:spcBef>
              <a:buSzPct val="112000"/>
              <a:buFont typeface="Arial" panose="020B0604020202020204" pitchFamily="34" charset="0"/>
              <a:buChar char="•"/>
              <a:defRPr/>
            </a:pPr>
            <a:r>
              <a:rPr lang="de-DE" altLang="de-DE" sz="1800" b="0" dirty="0"/>
              <a:t>keine „Bauchentscheidungen“ (subjektiv), sondern nachvollziehbare Begründung</a:t>
            </a:r>
            <a:endParaRPr lang="de-DE" altLang="de-DE" sz="1400" b="0" dirty="0"/>
          </a:p>
          <a:p>
            <a:pPr eaLnBrk="1" hangingPunct="1">
              <a:lnSpc>
                <a:spcPct val="150000"/>
              </a:lnSpc>
              <a:spcBef>
                <a:spcPct val="0"/>
              </a:spcBef>
              <a:buSzPct val="112000"/>
              <a:buFont typeface="Arial" panose="020B0604020202020204" pitchFamily="34" charset="0"/>
              <a:buChar char="•"/>
              <a:defRPr/>
            </a:pPr>
            <a:r>
              <a:rPr lang="de-DE" altLang="de-DE" sz="1800" b="0" dirty="0"/>
              <a:t>Nach-Denken über wissenschaftliche Theorien Anderer</a:t>
            </a:r>
          </a:p>
          <a:p>
            <a:pPr marL="800100" lvl="1" indent="-342900" eaLnBrk="1" hangingPunct="1">
              <a:spcBef>
                <a:spcPct val="0"/>
              </a:spcBef>
              <a:buSzPct val="112000"/>
              <a:buFont typeface="Arial" panose="020B0604020202020204" pitchFamily="34" charset="0"/>
              <a:buChar char="•"/>
              <a:defRPr/>
            </a:pPr>
            <a:r>
              <a:rPr lang="de-DE" altLang="de-DE" sz="1800" b="0" dirty="0"/>
              <a:t>Nachvollzug der Entstehung von Theorien statt bloßer Übernahme fertiger Resultate </a:t>
            </a:r>
          </a:p>
          <a:p>
            <a:pPr marL="800100" lvl="1" indent="-342900" eaLnBrk="1" hangingPunct="1">
              <a:spcBef>
                <a:spcPct val="0"/>
              </a:spcBef>
              <a:buSzPct val="112000"/>
              <a:buFont typeface="Arial" panose="020B0604020202020204" pitchFamily="34" charset="0"/>
              <a:buChar char="•"/>
              <a:defRPr/>
            </a:pPr>
            <a:r>
              <a:rPr lang="de-DE" altLang="de-DE" sz="1800" b="0" dirty="0"/>
              <a:t>wörtliche Zitat sind sehr sparsam zu verwenden, da die Arbeit Ihren Eigenbeitrag zeigen soll</a:t>
            </a:r>
            <a:endParaRPr lang="de-DE" altLang="de-DE" sz="1400" b="0" dirty="0"/>
          </a:p>
          <a:p>
            <a:pPr eaLnBrk="1" hangingPunct="1">
              <a:lnSpc>
                <a:spcPct val="150000"/>
              </a:lnSpc>
              <a:spcBef>
                <a:spcPct val="0"/>
              </a:spcBef>
              <a:buSzPct val="112000"/>
              <a:buFont typeface="Arial" panose="020B0604020202020204" pitchFamily="34" charset="0"/>
              <a:buChar char="•"/>
              <a:defRPr/>
            </a:pPr>
            <a:r>
              <a:rPr lang="de-DE" altLang="de-DE" sz="1800" b="0" dirty="0"/>
              <a:t>ungenügend: „Marktüberblick“ über die Erkenntnisse anderer </a:t>
            </a:r>
            <a:endParaRPr lang="de-DE" altLang="de-DE" sz="1400" b="0" dirty="0"/>
          </a:p>
          <a:p>
            <a:pPr eaLnBrk="1" hangingPunct="1">
              <a:lnSpc>
                <a:spcPct val="150000"/>
              </a:lnSpc>
              <a:spcBef>
                <a:spcPct val="0"/>
              </a:spcBef>
              <a:buSzPct val="112000"/>
              <a:buFont typeface="Arial" panose="020B0604020202020204" pitchFamily="34" charset="0"/>
              <a:buChar char="•"/>
              <a:defRPr/>
            </a:pPr>
            <a:r>
              <a:rPr lang="de-DE" altLang="de-DE" sz="1800" b="0" dirty="0"/>
              <a:t>notwendig: es muss zwingend zumindest eine eigene, begründete Wertung enthalten sein</a:t>
            </a:r>
            <a:endParaRPr lang="de-DE" altLang="de-DE" sz="1200" b="0" dirty="0"/>
          </a:p>
          <a:p>
            <a:pPr eaLnBrk="1" hangingPunct="1">
              <a:lnSpc>
                <a:spcPct val="150000"/>
              </a:lnSpc>
              <a:spcBef>
                <a:spcPct val="0"/>
              </a:spcBef>
              <a:buSzPct val="112000"/>
              <a:buFont typeface="Arial" panose="020B0604020202020204" pitchFamily="34" charset="0"/>
              <a:buChar char="•"/>
              <a:defRPr/>
            </a:pPr>
            <a:r>
              <a:rPr lang="de-DE" altLang="de-DE" sz="1800" b="0" dirty="0"/>
              <a:t>besser: eigene Erkenntnisse, die vorher noch niemand hatte</a:t>
            </a:r>
          </a:p>
        </p:txBody>
      </p:sp>
      <p:sp>
        <p:nvSpPr>
          <p:cNvPr id="21508" name="TextBox 19"/>
          <p:cNvSpPr txBox="1">
            <a:spLocks noChangeArrowheads="1"/>
          </p:cNvSpPr>
          <p:nvPr/>
        </p:nvSpPr>
        <p:spPr bwMode="auto">
          <a:xfrm>
            <a:off x="4951413" y="5889952"/>
            <a:ext cx="38711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0" dirty="0"/>
              <a:t>Quelle: In Anlehnung an </a:t>
            </a:r>
            <a:r>
              <a:rPr lang="de-DE" altLang="de-DE" sz="1200" b="0" dirty="0" err="1"/>
              <a:t>Sesnik</a:t>
            </a:r>
            <a:r>
              <a:rPr lang="de-DE" altLang="de-DE" sz="1200" b="0" dirty="0"/>
              <a:t>, W. (2012), S. 14.</a:t>
            </a:r>
            <a:endParaRPr lang="en-US" altLang="de-DE" sz="1200" dirty="0"/>
          </a:p>
        </p:txBody>
      </p:sp>
    </p:spTree>
    <p:extLst>
      <p:ext uri="{BB962C8B-B14F-4D97-AF65-F5344CB8AC3E}">
        <p14:creationId xmlns:p14="http://schemas.microsoft.com/office/powerpoint/2010/main" val="231927249"/>
      </p:ext>
    </p:extLst>
  </p:cSld>
  <p:clrMapOvr>
    <a:masterClrMapping/>
  </p:clrMapOvr>
  <p:transition spd="slow"/>
</p:sld>
</file>

<file path=ppt/theme/theme1.xml><?xml version="1.0" encoding="utf-8"?>
<a:theme xmlns:a="http://schemas.openxmlformats.org/drawingml/2006/main" name="~287419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8576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~2874195</Template>
  <TotalTime>0</TotalTime>
  <Words>3618</Words>
  <Application>Microsoft Office PowerPoint</Application>
  <PresentationFormat>Bildschirmpräsentation (4:3)</PresentationFormat>
  <Paragraphs>546</Paragraphs>
  <Slides>54</Slides>
  <Notes>54</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54</vt:i4>
      </vt:variant>
    </vt:vector>
  </HeadingPairs>
  <TitlesOfParts>
    <vt:vector size="62" baseType="lpstr">
      <vt:lpstr>Arial</vt:lpstr>
      <vt:lpstr>Calibri</vt:lpstr>
      <vt:lpstr>TheSansOffice</vt:lpstr>
      <vt:lpstr>TheSansOffice (Textkörper)</vt:lpstr>
      <vt:lpstr>Wingdings</vt:lpstr>
      <vt:lpstr>Wingdings 2</vt:lpstr>
      <vt:lpstr>~2874195</vt:lpstr>
      <vt:lpstr>~8857607</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Themenfindung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Datenrecherche mit EBSCO </vt:lpstr>
      <vt:lpstr>PowerPoint-Präsentation</vt:lpstr>
      <vt:lpstr>PowerPoint-Präsentation</vt:lpstr>
      <vt:lpstr>PowerPoint-Präsentation</vt:lpstr>
      <vt:lpstr>PowerPoint-Präsentation</vt:lpstr>
      <vt:lpstr>PowerPoint-Präsentation</vt:lpstr>
      <vt:lpstr>Formale Richtlinien zum Erstellen einer wissenschaftlichen Arbeit (FB I) </vt:lpstr>
      <vt:lpstr>Prüfungsordnung </vt:lpstr>
      <vt:lpstr>Bachelorprüfungsordnung </vt:lpstr>
      <vt:lpstr>Bachelorprüfungsordnung</vt:lpstr>
      <vt:lpstr>Äußere Gestaltung</vt:lpstr>
      <vt:lpstr>Formaler Aufbau</vt:lpstr>
      <vt:lpstr>Titelblatt</vt:lpstr>
      <vt:lpstr>Beispiel Titelblatt</vt:lpstr>
      <vt:lpstr>Inhaltsverzeichnis</vt:lpstr>
      <vt:lpstr>Abbildungs-/Tabellenverzeichnis</vt:lpstr>
      <vt:lpstr>Beispiel Darstellung</vt:lpstr>
      <vt:lpstr>Abbildungsverzeichnis</vt:lpstr>
      <vt:lpstr>Abkürzungsverzeichnis</vt:lpstr>
      <vt:lpstr>Textteil</vt:lpstr>
      <vt:lpstr>Zitierweise – wörtliche (direkte) Zitate </vt:lpstr>
      <vt:lpstr>Zitierweise – indirekte Zitate </vt:lpstr>
      <vt:lpstr>Zitiersysteme – Harvard Methode </vt:lpstr>
      <vt:lpstr>Zitiersysteme – Fußnote </vt:lpstr>
      <vt:lpstr>Literaturverzeichnis</vt:lpstr>
      <vt:lpstr>Literaturverzeichnis</vt:lpstr>
      <vt:lpstr>Literaturverzeichnis</vt:lpstr>
      <vt:lpstr>Literaturverzeichnis</vt:lpstr>
      <vt:lpstr>Literaturverzeichnis</vt:lpstr>
      <vt:lpstr>Eidesstattliche Erklärung</vt:lpstr>
      <vt:lpstr>PowerPoint-Präsentation</vt:lpstr>
      <vt:lpstr>PowerPoint-Präsentation</vt:lpstr>
      <vt:lpstr>PowerPoint-Präsentation</vt:lpstr>
      <vt:lpstr>Literaturquellen</vt:lpstr>
      <vt:lpstr>Nützliche Links</vt:lpstr>
      <vt:lpstr>Abteilung Studium und Lehre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Sahmel</dc:creator>
  <cp:lastModifiedBy>Notheis, Katharina</cp:lastModifiedBy>
  <cp:revision>356</cp:revision>
  <cp:lastPrinted>2021-11-18T07:56:07Z</cp:lastPrinted>
  <dcterms:created xsi:type="dcterms:W3CDTF">2013-11-07T10:20:17Z</dcterms:created>
  <dcterms:modified xsi:type="dcterms:W3CDTF">2022-05-16T14:25:01Z</dcterms:modified>
</cp:coreProperties>
</file>