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61"/>
  </p:notesMasterIdLst>
  <p:handoutMasterIdLst>
    <p:handoutMasterId r:id="rId62"/>
  </p:handoutMasterIdLst>
  <p:sldIdLst>
    <p:sldId id="341" r:id="rId3"/>
    <p:sldId id="297" r:id="rId4"/>
    <p:sldId id="331" r:id="rId5"/>
    <p:sldId id="342" r:id="rId6"/>
    <p:sldId id="298" r:id="rId7"/>
    <p:sldId id="346" r:id="rId8"/>
    <p:sldId id="336" r:id="rId9"/>
    <p:sldId id="300" r:id="rId10"/>
    <p:sldId id="321" r:id="rId11"/>
    <p:sldId id="301" r:id="rId12"/>
    <p:sldId id="332" r:id="rId13"/>
    <p:sldId id="345" r:id="rId14"/>
    <p:sldId id="327" r:id="rId15"/>
    <p:sldId id="307" r:id="rId16"/>
    <p:sldId id="308" r:id="rId17"/>
    <p:sldId id="312" r:id="rId18"/>
    <p:sldId id="313" r:id="rId19"/>
    <p:sldId id="314" r:id="rId20"/>
    <p:sldId id="315" r:id="rId21"/>
    <p:sldId id="323" r:id="rId22"/>
    <p:sldId id="325" r:id="rId23"/>
    <p:sldId id="329" r:id="rId24"/>
    <p:sldId id="328" r:id="rId25"/>
    <p:sldId id="324" r:id="rId26"/>
    <p:sldId id="316" r:id="rId27"/>
    <p:sldId id="333" r:id="rId28"/>
    <p:sldId id="269" r:id="rId29"/>
    <p:sldId id="264" r:id="rId30"/>
    <p:sldId id="265" r:id="rId31"/>
    <p:sldId id="295" r:id="rId32"/>
    <p:sldId id="268" r:id="rId33"/>
    <p:sldId id="271" r:id="rId34"/>
    <p:sldId id="270" r:id="rId35"/>
    <p:sldId id="277" r:id="rId36"/>
    <p:sldId id="272" r:id="rId37"/>
    <p:sldId id="273" r:id="rId38"/>
    <p:sldId id="274" r:id="rId39"/>
    <p:sldId id="275" r:id="rId40"/>
    <p:sldId id="276" r:id="rId41"/>
    <p:sldId id="278" r:id="rId42"/>
    <p:sldId id="279" r:id="rId43"/>
    <p:sldId id="280" r:id="rId44"/>
    <p:sldId id="281" r:id="rId45"/>
    <p:sldId id="283" r:id="rId46"/>
    <p:sldId id="282" r:id="rId47"/>
    <p:sldId id="284" r:id="rId48"/>
    <p:sldId id="285" r:id="rId49"/>
    <p:sldId id="286" r:id="rId50"/>
    <p:sldId id="287" r:id="rId51"/>
    <p:sldId id="288" r:id="rId52"/>
    <p:sldId id="289" r:id="rId53"/>
    <p:sldId id="318" r:id="rId54"/>
    <p:sldId id="319" r:id="rId55"/>
    <p:sldId id="320" r:id="rId56"/>
    <p:sldId id="334" r:id="rId57"/>
    <p:sldId id="335" r:id="rId58"/>
    <p:sldId id="337" r:id="rId59"/>
    <p:sldId id="344" r:id="rId60"/>
  </p:sldIdLst>
  <p:sldSz cx="9144000" cy="6858000" type="screen4x3"/>
  <p:notesSz cx="6799263" cy="99298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guide id="3" orient="horz" pos="3128"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 initials="KS" lastIdx="1" clrIdx="0"/>
  <p:cmAuthor id="1" name="SKK" initials="SK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CD092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4260" autoAdjust="0"/>
  </p:normalViewPr>
  <p:slideViewPr>
    <p:cSldViewPr snapToGrid="0" snapToObjects="1">
      <p:cViewPr varScale="1">
        <p:scale>
          <a:sx n="71" d="100"/>
          <a:sy n="71" d="100"/>
        </p:scale>
        <p:origin x="156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1" d="100"/>
          <a:sy n="91" d="100"/>
        </p:scale>
        <p:origin x="-2112" y="2346"/>
      </p:cViewPr>
      <p:guideLst>
        <p:guide orient="horz" pos="3225"/>
        <p:guide pos="2237"/>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46347" cy="496491"/>
          </a:xfrm>
          <a:prstGeom prst="rect">
            <a:avLst/>
          </a:prstGeom>
        </p:spPr>
        <p:txBody>
          <a:bodyPr vert="horz" lIns="91450" tIns="45725" rIns="91450" bIns="45725" rtlCol="0"/>
          <a:lstStyle>
            <a:lvl1pPr algn="l">
              <a:defRPr sz="1200"/>
            </a:lvl1pPr>
          </a:lstStyle>
          <a:p>
            <a:endParaRPr lang="de-DE" dirty="0">
              <a:latin typeface="Arial"/>
            </a:endParaRPr>
          </a:p>
        </p:txBody>
      </p:sp>
      <p:sp>
        <p:nvSpPr>
          <p:cNvPr id="3" name="Datumsplatzhalter 2"/>
          <p:cNvSpPr>
            <a:spLocks noGrp="1"/>
          </p:cNvSpPr>
          <p:nvPr>
            <p:ph type="dt" sz="quarter" idx="1"/>
          </p:nvPr>
        </p:nvSpPr>
        <p:spPr>
          <a:xfrm>
            <a:off x="3851344" y="1"/>
            <a:ext cx="2946347" cy="496491"/>
          </a:xfrm>
          <a:prstGeom prst="rect">
            <a:avLst/>
          </a:prstGeom>
        </p:spPr>
        <p:txBody>
          <a:bodyPr vert="horz" lIns="91450" tIns="45725" rIns="91450" bIns="45725" rtlCol="0"/>
          <a:lstStyle>
            <a:lvl1pPr algn="r">
              <a:defRPr sz="1200"/>
            </a:lvl1pPr>
          </a:lstStyle>
          <a:p>
            <a:fld id="{3A437AEE-3218-A341-B277-CE18528B1E47}" type="datetimeFigureOut">
              <a:rPr lang="de-DE" smtClean="0">
                <a:latin typeface="Arial"/>
              </a:rPr>
              <a:t>13.10.2022</a:t>
            </a:fld>
            <a:endParaRPr lang="de-DE" dirty="0">
              <a:latin typeface="Arial"/>
            </a:endParaRPr>
          </a:p>
        </p:txBody>
      </p:sp>
      <p:sp>
        <p:nvSpPr>
          <p:cNvPr id="4" name="Fußzeilenplatzhalter 3"/>
          <p:cNvSpPr>
            <a:spLocks noGrp="1"/>
          </p:cNvSpPr>
          <p:nvPr>
            <p:ph type="ftr" sz="quarter" idx="2"/>
          </p:nvPr>
        </p:nvSpPr>
        <p:spPr>
          <a:xfrm>
            <a:off x="2" y="9431600"/>
            <a:ext cx="2946347" cy="496491"/>
          </a:xfrm>
          <a:prstGeom prst="rect">
            <a:avLst/>
          </a:prstGeom>
        </p:spPr>
        <p:txBody>
          <a:bodyPr vert="horz" lIns="91450" tIns="45725" rIns="91450" bIns="45725" rtlCol="0" anchor="b"/>
          <a:lstStyle>
            <a:lvl1pPr algn="l">
              <a:defRPr sz="1200"/>
            </a:lvl1pPr>
          </a:lstStyle>
          <a:p>
            <a:endParaRPr lang="de-DE" dirty="0">
              <a:latin typeface="Arial"/>
            </a:endParaRPr>
          </a:p>
        </p:txBody>
      </p:sp>
      <p:sp>
        <p:nvSpPr>
          <p:cNvPr id="5" name="Foliennummernplatzhalter 4"/>
          <p:cNvSpPr>
            <a:spLocks noGrp="1"/>
          </p:cNvSpPr>
          <p:nvPr>
            <p:ph type="sldNum" sz="quarter" idx="3"/>
          </p:nvPr>
        </p:nvSpPr>
        <p:spPr>
          <a:xfrm>
            <a:off x="3851344" y="9431600"/>
            <a:ext cx="2946347" cy="496491"/>
          </a:xfrm>
          <a:prstGeom prst="rect">
            <a:avLst/>
          </a:prstGeom>
        </p:spPr>
        <p:txBody>
          <a:bodyPr vert="horz" lIns="91450" tIns="45725" rIns="91450" bIns="45725" rtlCol="0" anchor="b"/>
          <a:lstStyle>
            <a:lvl1pPr algn="r">
              <a:defRPr sz="1200"/>
            </a:lvl1pPr>
          </a:lstStyle>
          <a:p>
            <a:fld id="{6E797369-902A-984F-B1A2-E0B3A6DB1976}" type="slidenum">
              <a:rPr lang="de-DE" smtClean="0">
                <a:latin typeface="Arial"/>
              </a:rPr>
              <a:t>‹Nr.›</a:t>
            </a:fld>
            <a:endParaRPr lang="de-DE" dirty="0">
              <a:latin typeface="Arial"/>
            </a:endParaRPr>
          </a:p>
        </p:txBody>
      </p:sp>
    </p:spTree>
    <p:extLst>
      <p:ext uri="{BB962C8B-B14F-4D97-AF65-F5344CB8AC3E}">
        <p14:creationId xmlns:p14="http://schemas.microsoft.com/office/powerpoint/2010/main" val="2810229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46347" cy="496491"/>
          </a:xfrm>
          <a:prstGeom prst="rect">
            <a:avLst/>
          </a:prstGeom>
        </p:spPr>
        <p:txBody>
          <a:bodyPr vert="horz" lIns="91450" tIns="45725" rIns="91450" bIns="45725"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51344" y="1"/>
            <a:ext cx="2946347" cy="496491"/>
          </a:xfrm>
          <a:prstGeom prst="rect">
            <a:avLst/>
          </a:prstGeom>
        </p:spPr>
        <p:txBody>
          <a:bodyPr vert="horz" lIns="91450" tIns="45725" rIns="91450" bIns="45725" rtlCol="0"/>
          <a:lstStyle>
            <a:lvl1pPr algn="r">
              <a:defRPr sz="1200">
                <a:latin typeface="Arial"/>
              </a:defRPr>
            </a:lvl1pPr>
          </a:lstStyle>
          <a:p>
            <a:fld id="{C60A4D6F-78D2-1C41-8104-53B71F0BEF03}" type="datetimeFigureOut">
              <a:rPr lang="de-DE" smtClean="0"/>
              <a:pPr/>
              <a:t>13.10.2022</a:t>
            </a:fld>
            <a:endParaRPr lang="de-DE" dirty="0"/>
          </a:p>
        </p:txBody>
      </p:sp>
      <p:sp>
        <p:nvSpPr>
          <p:cNvPr id="4" name="Folienbildplatzhalt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0" tIns="45725" rIns="91450" bIns="45725" rtlCol="0" anchor="ctr"/>
          <a:lstStyle/>
          <a:p>
            <a:endParaRPr lang="de-DE" dirty="0"/>
          </a:p>
        </p:txBody>
      </p:sp>
      <p:sp>
        <p:nvSpPr>
          <p:cNvPr id="5" name="Notizenplatzhalter 4"/>
          <p:cNvSpPr>
            <a:spLocks noGrp="1"/>
          </p:cNvSpPr>
          <p:nvPr>
            <p:ph type="body" sz="quarter" idx="3"/>
          </p:nvPr>
        </p:nvSpPr>
        <p:spPr>
          <a:xfrm>
            <a:off x="679927" y="4716663"/>
            <a:ext cx="5439410" cy="4468416"/>
          </a:xfrm>
          <a:prstGeom prst="rect">
            <a:avLst/>
          </a:prstGeom>
        </p:spPr>
        <p:txBody>
          <a:bodyPr vert="horz" lIns="91450" tIns="45725" rIns="91450" bIns="45725"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2" y="9431600"/>
            <a:ext cx="2946347" cy="496491"/>
          </a:xfrm>
          <a:prstGeom prst="rect">
            <a:avLst/>
          </a:prstGeom>
        </p:spPr>
        <p:txBody>
          <a:bodyPr vert="horz" lIns="91450" tIns="45725" rIns="91450" bIns="45725"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51344" y="9431600"/>
            <a:ext cx="2946347" cy="496491"/>
          </a:xfrm>
          <a:prstGeom prst="rect">
            <a:avLst/>
          </a:prstGeom>
        </p:spPr>
        <p:txBody>
          <a:bodyPr vert="horz" lIns="91450" tIns="45725" rIns="91450" bIns="45725" rtlCol="0" anchor="b"/>
          <a:lstStyle>
            <a:lvl1pPr algn="r">
              <a:defRPr sz="1200">
                <a:latin typeface="Arial"/>
              </a:defRPr>
            </a:lvl1pPr>
          </a:lstStyle>
          <a:p>
            <a:fld id="{C8BD0D50-FEE9-FE47-8F65-35010AE9EAD8}" type="slidenum">
              <a:rPr lang="de-DE" smtClean="0"/>
              <a:pPr/>
              <a:t>‹Nr.›</a:t>
            </a:fld>
            <a:endParaRPr lang="de-DE" dirty="0"/>
          </a:p>
        </p:txBody>
      </p:sp>
    </p:spTree>
    <p:extLst>
      <p:ext uri="{BB962C8B-B14F-4D97-AF65-F5344CB8AC3E}">
        <p14:creationId xmlns:p14="http://schemas.microsoft.com/office/powerpoint/2010/main" val="12488051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a:t>
            </a:fld>
            <a:endParaRPr lang="de-DE" dirty="0"/>
          </a:p>
        </p:txBody>
      </p:sp>
    </p:spTree>
    <p:extLst>
      <p:ext uri="{BB962C8B-B14F-4D97-AF65-F5344CB8AC3E}">
        <p14:creationId xmlns:p14="http://schemas.microsoft.com/office/powerpoint/2010/main" val="5039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11</a:t>
            </a:fld>
            <a:endParaRPr lang="de-DE" dirty="0"/>
          </a:p>
        </p:txBody>
      </p:sp>
    </p:spTree>
    <p:extLst>
      <p:ext uri="{BB962C8B-B14F-4D97-AF65-F5344CB8AC3E}">
        <p14:creationId xmlns:p14="http://schemas.microsoft.com/office/powerpoint/2010/main" val="352244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Arial" panose="020B0604020202020204" pitchFamily="34" charset="0"/>
                <a:cs typeface="Arial" panose="020B0604020202020204" pitchFamily="34" charset="0"/>
              </a:rPr>
              <a:t>DS-GVO: Datenschutz Grundverordnung</a:t>
            </a:r>
            <a:r>
              <a:rPr lang="de-DE" baseline="0" dirty="0" smtClean="0">
                <a:latin typeface="Arial" panose="020B0604020202020204" pitchFamily="34" charset="0"/>
                <a:cs typeface="Arial" panose="020B0604020202020204" pitchFamily="34" charset="0"/>
              </a:rPr>
              <a:t> </a:t>
            </a:r>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I. Studieninformationen: Bereitstellung auf einem Informationsblatt, einer E-Mail oder einer Homepage</a:t>
            </a:r>
          </a:p>
          <a:p>
            <a:r>
              <a:rPr lang="de-DE" dirty="0" smtClean="0">
                <a:latin typeface="Arial" panose="020B0604020202020204" pitchFamily="34" charset="0"/>
                <a:cs typeface="Arial" panose="020B0604020202020204" pitchFamily="34" charset="0"/>
              </a:rPr>
              <a:t>II. Datenschutzrechtliche Einwilligung: Papierfragebogen per Unterschrift oder online durch anklicken, dass eingewilligt wird. </a:t>
            </a:r>
          </a:p>
          <a:p>
            <a:r>
              <a:rPr lang="de-DE" dirty="0" smtClean="0">
                <a:latin typeface="Arial" panose="020B0604020202020204" pitchFamily="34" charset="0"/>
                <a:cs typeface="Arial" panose="020B0604020202020204" pitchFamily="34" charset="0"/>
              </a:rPr>
              <a:t>III: Zusätzliche Datenschutzhinweise: als zusätzliches Informationsblatt oder Link in einem Online-Fragebogen. </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8BD0D50-FEE9-FE47-8F65-35010AE9EAD8}" type="slidenum">
              <a:rPr lang="de-DE" smtClean="0"/>
              <a:pPr/>
              <a:t>12</a:t>
            </a:fld>
            <a:endParaRPr lang="de-DE" dirty="0"/>
          </a:p>
        </p:txBody>
      </p:sp>
    </p:spTree>
    <p:extLst>
      <p:ext uri="{BB962C8B-B14F-4D97-AF65-F5344CB8AC3E}">
        <p14:creationId xmlns:p14="http://schemas.microsoft.com/office/powerpoint/2010/main" val="1626911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Kann man online </a:t>
            </a:r>
            <a:r>
              <a:rPr lang="de-DE" dirty="0" smtClean="0"/>
              <a:t>ansehen</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13</a:t>
            </a:fld>
            <a:endParaRPr lang="de-DE" dirty="0"/>
          </a:p>
        </p:txBody>
      </p:sp>
    </p:spTree>
    <p:extLst>
      <p:ext uri="{BB962C8B-B14F-4D97-AF65-F5344CB8AC3E}">
        <p14:creationId xmlns:p14="http://schemas.microsoft.com/office/powerpoint/2010/main" val="257039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Fachartikel:</a:t>
            </a:r>
            <a:r>
              <a:rPr lang="de-DE" dirty="0" smtClean="0"/>
              <a:t> ist eine wissenschaftliche Arbeit, in deren Rahmen eine bestimmte Problemstellung thematisiert wird. Ein besonderes Merkmal dabei ist, dass ein </a:t>
            </a:r>
            <a:r>
              <a:rPr lang="de-DE" b="1" dirty="0" smtClean="0"/>
              <a:t>Fachartikel</a:t>
            </a:r>
            <a:r>
              <a:rPr lang="de-DE" dirty="0" smtClean="0"/>
              <a:t> nicht nur beschreibt, sondern analytisch (durchleuchten/logisch) vorgeht.</a:t>
            </a:r>
            <a:endParaRPr lang="en-US" dirty="0" smtClean="0"/>
          </a:p>
          <a:p>
            <a:endParaRPr lang="en-US" dirty="0" smtClean="0"/>
          </a:p>
          <a:p>
            <a:r>
              <a:rPr lang="en-US" dirty="0" err="1" smtClean="0"/>
              <a:t>Retrospektiv</a:t>
            </a:r>
            <a:r>
              <a:rPr lang="en-US" dirty="0" smtClean="0"/>
              <a:t>:</a:t>
            </a:r>
            <a:r>
              <a:rPr lang="en-US" baseline="0" dirty="0" smtClean="0"/>
              <a:t> </a:t>
            </a:r>
            <a:r>
              <a:rPr lang="en-US" baseline="0" dirty="0" err="1" smtClean="0"/>
              <a:t>rückblickend</a:t>
            </a:r>
            <a:r>
              <a:rPr lang="en-US" baseline="0" dirty="0" smtClean="0"/>
              <a:t> </a:t>
            </a:r>
          </a:p>
          <a:p>
            <a:endParaRPr lang="en-US" baseline="0" dirty="0" smtClean="0"/>
          </a:p>
          <a:p>
            <a:r>
              <a:rPr lang="en-US" b="1" baseline="0" dirty="0" err="1" smtClean="0"/>
              <a:t>Für</a:t>
            </a:r>
            <a:r>
              <a:rPr lang="en-US" b="1" baseline="0" dirty="0" smtClean="0"/>
              <a:t> den </a:t>
            </a:r>
            <a:r>
              <a:rPr lang="en-US" b="1" baseline="0" dirty="0" err="1" smtClean="0"/>
              <a:t>Einstieg</a:t>
            </a:r>
            <a:r>
              <a:rPr lang="en-US" baseline="0" dirty="0" smtClean="0"/>
              <a:t>: Google Scholar – </a:t>
            </a:r>
            <a:r>
              <a:rPr lang="en-US" baseline="0" dirty="0" err="1" smtClean="0"/>
              <a:t>dient</a:t>
            </a:r>
            <a:r>
              <a:rPr lang="en-US" baseline="0" dirty="0" smtClean="0"/>
              <a:t> der </a:t>
            </a:r>
            <a:r>
              <a:rPr lang="en-US" baseline="0" dirty="0" err="1" smtClean="0"/>
              <a:t>allgemeinen</a:t>
            </a:r>
            <a:r>
              <a:rPr lang="en-US" baseline="0" dirty="0" smtClean="0"/>
              <a:t> </a:t>
            </a:r>
            <a:r>
              <a:rPr lang="en-US" baseline="0" dirty="0" err="1" smtClean="0"/>
              <a:t>Literaturrecherche</a:t>
            </a:r>
            <a:r>
              <a:rPr lang="en-US" baseline="0" dirty="0" smtClean="0"/>
              <a:t> </a:t>
            </a:r>
            <a:r>
              <a:rPr lang="en-US" baseline="0" dirty="0" err="1" smtClean="0"/>
              <a:t>wissenschaftlicher</a:t>
            </a:r>
            <a:r>
              <a:rPr lang="en-US" baseline="0" dirty="0" smtClean="0"/>
              <a:t> </a:t>
            </a:r>
            <a:r>
              <a:rPr lang="en-US" baseline="0" dirty="0" err="1" smtClean="0"/>
              <a:t>Dokumente</a:t>
            </a:r>
            <a:r>
              <a:rPr lang="en-US" baseline="0" dirty="0" smtClean="0"/>
              <a:t> </a:t>
            </a:r>
          </a:p>
          <a:p>
            <a:endParaRPr lang="en-US" baseline="0" dirty="0" smtClean="0"/>
          </a:p>
        </p:txBody>
      </p:sp>
      <p:sp>
        <p:nvSpPr>
          <p:cNvPr id="4" name="Foliennummernplatzhalter 3"/>
          <p:cNvSpPr>
            <a:spLocks noGrp="1"/>
          </p:cNvSpPr>
          <p:nvPr>
            <p:ph type="sldNum" sz="quarter" idx="10"/>
          </p:nvPr>
        </p:nvSpPr>
        <p:spPr/>
        <p:txBody>
          <a:bodyPr/>
          <a:lstStyle/>
          <a:p>
            <a:fld id="{C8BD0D50-FEE9-FE47-8F65-35010AE9EAD8}" type="slidenum">
              <a:rPr lang="de-DE" smtClean="0"/>
              <a:pPr/>
              <a:t>14</a:t>
            </a:fld>
            <a:endParaRPr lang="de-DE" dirty="0"/>
          </a:p>
        </p:txBody>
      </p:sp>
    </p:spTree>
    <p:extLst>
      <p:ext uri="{BB962C8B-B14F-4D97-AF65-F5344CB8AC3E}">
        <p14:creationId xmlns:p14="http://schemas.microsoft.com/office/powerpoint/2010/main" val="260903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291">
              <a:defRPr/>
            </a:pPr>
            <a:r>
              <a:rPr lang="de-DE" dirty="0">
                <a:effectLst/>
                <a:latin typeface="Arial"/>
              </a:rPr>
              <a:t>Thematische Literatursuche: Tabelle zum Erstellen einer </a:t>
            </a:r>
            <a:r>
              <a:rPr lang="de-DE" dirty="0" smtClean="0">
                <a:effectLst/>
                <a:latin typeface="Arial"/>
              </a:rPr>
              <a:t>Wortliste </a:t>
            </a:r>
            <a:r>
              <a:rPr lang="de-DE" dirty="0" smtClean="0">
                <a:effectLst/>
                <a:latin typeface="Arial"/>
                <a:sym typeface="Wingdings" panose="05000000000000000000" pitchFamily="2" charset="2"/>
              </a:rPr>
              <a:t> Immer sinnvoll sich die Wörter mit denen man suchen will rauszuschreiben und Synonyme dazu </a:t>
            </a:r>
            <a:endParaRPr lang="de-DE" dirty="0">
              <a:effectLst/>
              <a:latin typeface="Arial"/>
            </a:endParaRPr>
          </a:p>
          <a:p>
            <a:pPr marL="171484" indent="-171484">
              <a:buFont typeface="Arial" panose="020B0604020202020204" pitchFamily="34" charset="0"/>
              <a:buChar char="•"/>
            </a:pPr>
            <a:r>
              <a:rPr lang="de-DE" dirty="0">
                <a:effectLst/>
                <a:latin typeface="Arial"/>
              </a:rPr>
              <a:t>Thema</a:t>
            </a:r>
          </a:p>
          <a:p>
            <a:pPr marL="171484" indent="-171484">
              <a:buFont typeface="Arial" panose="020B0604020202020204" pitchFamily="34" charset="0"/>
              <a:buChar char="•"/>
            </a:pPr>
            <a:r>
              <a:rPr lang="de-DE" dirty="0">
                <a:effectLst/>
                <a:latin typeface="Arial"/>
              </a:rPr>
              <a:t>Kernbegriffe des Themas</a:t>
            </a:r>
          </a:p>
          <a:p>
            <a:pPr marL="171484" indent="-171484">
              <a:buFont typeface="Arial" panose="020B0604020202020204" pitchFamily="34" charset="0"/>
              <a:buChar char="•"/>
            </a:pPr>
            <a:r>
              <a:rPr lang="de-DE" dirty="0">
                <a:effectLst/>
                <a:latin typeface="Arial"/>
              </a:rPr>
              <a:t>Synonyme</a:t>
            </a:r>
          </a:p>
          <a:p>
            <a:pPr marL="171484" indent="-171484">
              <a:buFont typeface="Arial" panose="020B0604020202020204" pitchFamily="34" charset="0"/>
              <a:buChar char="•"/>
            </a:pPr>
            <a:r>
              <a:rPr lang="de-DE" dirty="0">
                <a:effectLst/>
                <a:latin typeface="Arial"/>
              </a:rPr>
              <a:t>Oberbegriffe</a:t>
            </a:r>
          </a:p>
          <a:p>
            <a:pPr marL="171484" indent="-171484">
              <a:buFont typeface="Arial" panose="020B0604020202020204" pitchFamily="34" charset="0"/>
              <a:buChar char="•"/>
            </a:pPr>
            <a:r>
              <a:rPr lang="de-DE" dirty="0">
                <a:effectLst/>
                <a:latin typeface="Arial"/>
              </a:rPr>
              <a:t>Unterbegriffe</a:t>
            </a:r>
          </a:p>
          <a:p>
            <a:pPr marL="171484" indent="-171484">
              <a:buFont typeface="Arial" panose="020B0604020202020204" pitchFamily="34" charset="0"/>
              <a:buChar char="•"/>
            </a:pPr>
            <a:r>
              <a:rPr lang="de-DE" dirty="0">
                <a:effectLst/>
                <a:latin typeface="Arial"/>
              </a:rPr>
              <a:t>verwandte Begriffe</a:t>
            </a:r>
          </a:p>
          <a:p>
            <a:pPr defTabSz="457291">
              <a:defRPr/>
            </a:pPr>
            <a:endParaRPr lang="de-DE" dirty="0">
              <a:effectLst/>
              <a:latin typeface="Arial"/>
            </a:endParaRPr>
          </a:p>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15</a:t>
            </a:fld>
            <a:endParaRPr lang="de-DE" dirty="0"/>
          </a:p>
        </p:txBody>
      </p:sp>
    </p:spTree>
    <p:extLst>
      <p:ext uri="{BB962C8B-B14F-4D97-AF65-F5344CB8AC3E}">
        <p14:creationId xmlns:p14="http://schemas.microsoft.com/office/powerpoint/2010/main" val="106556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Dissertationen</a:t>
            </a:r>
            <a:r>
              <a:rPr lang="en-US" dirty="0" smtClean="0"/>
              <a:t> und </a:t>
            </a:r>
            <a:r>
              <a:rPr lang="en-US" dirty="0" err="1" smtClean="0"/>
              <a:t>Habilitationen</a:t>
            </a:r>
            <a:r>
              <a:rPr lang="en-US" dirty="0" smtClean="0"/>
              <a:t> (</a:t>
            </a:r>
            <a:r>
              <a:rPr lang="en-US" dirty="0" err="1" smtClean="0"/>
              <a:t>Literatur</a:t>
            </a:r>
            <a:r>
              <a:rPr lang="en-US" dirty="0" smtClean="0"/>
              <a:t> </a:t>
            </a:r>
            <a:r>
              <a:rPr lang="en-US" dirty="0" err="1" smtClean="0"/>
              <a:t>kann</a:t>
            </a:r>
            <a:r>
              <a:rPr lang="en-US" dirty="0" smtClean="0"/>
              <a:t> man </a:t>
            </a:r>
            <a:r>
              <a:rPr lang="en-US" dirty="0" err="1" smtClean="0"/>
              <a:t>darüber</a:t>
            </a:r>
            <a:r>
              <a:rPr lang="en-US" dirty="0" smtClean="0"/>
              <a:t> </a:t>
            </a:r>
            <a:r>
              <a:rPr lang="en-US" dirty="0" err="1" smtClean="0"/>
              <a:t>finden</a:t>
            </a:r>
            <a:r>
              <a:rPr lang="en-US" baseline="0" dirty="0" smtClean="0"/>
              <a:t>) </a:t>
            </a:r>
          </a:p>
          <a:p>
            <a:endParaRPr lang="en-US" baseline="0" dirty="0" smtClean="0"/>
          </a:p>
          <a:p>
            <a:r>
              <a:rPr lang="de-DE" dirty="0" smtClean="0">
                <a:effectLst/>
              </a:rPr>
              <a:t>Zitierkartell:</a:t>
            </a:r>
            <a:r>
              <a:rPr lang="de-DE" baseline="0" dirty="0" smtClean="0">
                <a:effectLst/>
              </a:rPr>
              <a:t> </a:t>
            </a:r>
            <a:r>
              <a:rPr lang="de-DE" dirty="0" smtClean="0">
                <a:effectLst/>
              </a:rPr>
              <a:t>mehrere </a:t>
            </a:r>
            <a:r>
              <a:rPr lang="de-DE" dirty="0" err="1" smtClean="0">
                <a:effectLst/>
              </a:rPr>
              <a:t>AutorInnen</a:t>
            </a:r>
            <a:r>
              <a:rPr lang="de-DE" dirty="0" smtClean="0">
                <a:effectLst/>
              </a:rPr>
              <a:t> in ihren Veröffentlichungen gegenseitig zitieren.</a:t>
            </a:r>
          </a:p>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16</a:t>
            </a:fld>
            <a:endParaRPr lang="de-DE" dirty="0"/>
          </a:p>
        </p:txBody>
      </p:sp>
    </p:spTree>
    <p:extLst>
      <p:ext uri="{BB962C8B-B14F-4D97-AF65-F5344CB8AC3E}">
        <p14:creationId xmlns:p14="http://schemas.microsoft.com/office/powerpoint/2010/main" val="59135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17</a:t>
            </a:fld>
            <a:endParaRPr lang="de-DE" dirty="0"/>
          </a:p>
        </p:txBody>
      </p:sp>
    </p:spTree>
    <p:extLst>
      <p:ext uri="{BB962C8B-B14F-4D97-AF65-F5344CB8AC3E}">
        <p14:creationId xmlns:p14="http://schemas.microsoft.com/office/powerpoint/2010/main" val="9119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Bundesministerium</a:t>
            </a:r>
            <a:r>
              <a:rPr lang="en-US" dirty="0" smtClean="0"/>
              <a:t> der</a:t>
            </a:r>
            <a:r>
              <a:rPr lang="en-US" baseline="0" dirty="0" smtClean="0"/>
              <a:t> </a:t>
            </a:r>
            <a:r>
              <a:rPr lang="en-US" baseline="0" dirty="0" err="1" smtClean="0"/>
              <a:t>Justiz</a:t>
            </a:r>
            <a:r>
              <a:rPr lang="en-US" baseline="0" dirty="0" smtClean="0"/>
              <a:t> </a:t>
            </a:r>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18</a:t>
            </a:fld>
            <a:endParaRPr lang="de-DE" dirty="0"/>
          </a:p>
        </p:txBody>
      </p:sp>
    </p:spTree>
    <p:extLst>
      <p:ext uri="{BB962C8B-B14F-4D97-AF65-F5344CB8AC3E}">
        <p14:creationId xmlns:p14="http://schemas.microsoft.com/office/powerpoint/2010/main" val="234328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19</a:t>
            </a:fld>
            <a:endParaRPr lang="de-DE" dirty="0"/>
          </a:p>
        </p:txBody>
      </p:sp>
    </p:spTree>
    <p:extLst>
      <p:ext uri="{BB962C8B-B14F-4D97-AF65-F5344CB8AC3E}">
        <p14:creationId xmlns:p14="http://schemas.microsoft.com/office/powerpoint/2010/main" val="377758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20</a:t>
            </a:fld>
            <a:endParaRPr lang="de-DE" dirty="0"/>
          </a:p>
        </p:txBody>
      </p:sp>
    </p:spTree>
    <p:extLst>
      <p:ext uri="{BB962C8B-B14F-4D97-AF65-F5344CB8AC3E}">
        <p14:creationId xmlns:p14="http://schemas.microsoft.com/office/powerpoint/2010/main" val="1814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a:t>
            </a:fld>
            <a:endParaRPr lang="de-DE" dirty="0"/>
          </a:p>
        </p:txBody>
      </p:sp>
    </p:spTree>
    <p:extLst>
      <p:ext uri="{BB962C8B-B14F-4D97-AF65-F5344CB8AC3E}">
        <p14:creationId xmlns:p14="http://schemas.microsoft.com/office/powerpoint/2010/main" val="14880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254">
              <a:defRPr/>
            </a:pPr>
            <a:r>
              <a:rPr lang="de-DE" dirty="0" smtClean="0"/>
              <a:t>Seite der Bibliothek </a:t>
            </a:r>
            <a:r>
              <a:rPr lang="de-DE" dirty="0" smtClean="0">
                <a:sym typeface="Wingdings" panose="05000000000000000000" pitchFamily="2" charset="2"/>
              </a:rPr>
              <a:t> </a:t>
            </a:r>
            <a:endParaRPr lang="de-DE" dirty="0" smtClean="0"/>
          </a:p>
          <a:p>
            <a:pPr defTabSz="457254">
              <a:defRPr/>
            </a:pPr>
            <a:r>
              <a:rPr lang="de-DE" dirty="0" smtClean="0"/>
              <a:t>Dort</a:t>
            </a:r>
            <a:r>
              <a:rPr lang="de-DE" baseline="0" dirty="0" smtClean="0"/>
              <a:t> findet man den Bibliothekskatalog und verschiedene Datenbanken und Anleitungen wie man gezielt Literatur sucht. </a:t>
            </a:r>
            <a:endParaRPr lang="en-US" dirty="0"/>
          </a:p>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21</a:t>
            </a:fld>
            <a:endParaRPr lang="de-DE" dirty="0"/>
          </a:p>
        </p:txBody>
      </p:sp>
    </p:spTree>
    <p:extLst>
      <p:ext uri="{BB962C8B-B14F-4D97-AF65-F5344CB8AC3E}">
        <p14:creationId xmlns:p14="http://schemas.microsoft.com/office/powerpoint/2010/main" val="871406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https://</a:t>
            </a:r>
            <a:r>
              <a:rPr lang="en-US" dirty="0" smtClean="0"/>
              <a:t>www.ebscohost.com/</a:t>
            </a:r>
          </a:p>
          <a:p>
            <a:endParaRPr lang="en-US" dirty="0" smtClean="0"/>
          </a:p>
          <a:p>
            <a:r>
              <a:rPr lang="en-US" dirty="0" err="1" smtClean="0"/>
              <a:t>Verknüpfung</a:t>
            </a:r>
            <a:r>
              <a:rPr lang="en-US" baseline="0" dirty="0" smtClean="0"/>
              <a:t> von </a:t>
            </a:r>
            <a:r>
              <a:rPr lang="en-US" baseline="0" dirty="0" err="1" smtClean="0"/>
              <a:t>Suchbegriffen</a:t>
            </a:r>
            <a:r>
              <a:rPr lang="en-US" baseline="0" dirty="0" smtClean="0"/>
              <a:t> </a:t>
            </a:r>
            <a:endParaRPr lang="en-US" dirty="0" smtClean="0"/>
          </a:p>
          <a:p>
            <a:r>
              <a:rPr lang="en-US" dirty="0" smtClean="0"/>
              <a:t>BOOLESCHEN OPERATOREN</a:t>
            </a:r>
            <a:r>
              <a:rPr lang="en-US" baseline="0" dirty="0" smtClean="0"/>
              <a:t> (AND/OR/NOT) </a:t>
            </a:r>
          </a:p>
          <a:p>
            <a:endParaRPr lang="en-US" dirty="0" smtClean="0"/>
          </a:p>
          <a:p>
            <a:r>
              <a:rPr lang="en-US" dirty="0" err="1" smtClean="0"/>
              <a:t>Wertvoll</a:t>
            </a:r>
            <a:r>
              <a:rPr lang="en-US" dirty="0" smtClean="0"/>
              <a:t>/</a:t>
            </a:r>
            <a:r>
              <a:rPr lang="en-US" dirty="0" err="1" smtClean="0"/>
              <a:t>Sinnvoll</a:t>
            </a:r>
            <a:r>
              <a:rPr lang="en-US" baseline="0" dirty="0" smtClean="0"/>
              <a:t> </a:t>
            </a:r>
            <a:r>
              <a:rPr lang="en-US" baseline="0" dirty="0" err="1" smtClean="0"/>
              <a:t>Suchläufe</a:t>
            </a:r>
            <a:r>
              <a:rPr lang="en-US" baseline="0" dirty="0" smtClean="0"/>
              <a:t> </a:t>
            </a:r>
            <a:r>
              <a:rPr lang="en-US" baseline="0" dirty="0" err="1" smtClean="0"/>
              <a:t>zu</a:t>
            </a:r>
            <a:r>
              <a:rPr lang="en-US" baseline="0" dirty="0" smtClean="0"/>
              <a:t> </a:t>
            </a:r>
            <a:r>
              <a:rPr lang="en-US" baseline="0" dirty="0" err="1" smtClean="0"/>
              <a:t>dokumentieren</a:t>
            </a:r>
            <a:r>
              <a:rPr lang="en-US" baseline="0" dirty="0" smtClean="0"/>
              <a:t> – um </a:t>
            </a:r>
            <a:r>
              <a:rPr lang="en-US" baseline="0" dirty="0" err="1" smtClean="0"/>
              <a:t>später</a:t>
            </a:r>
            <a:r>
              <a:rPr lang="en-US" baseline="0" dirty="0" smtClean="0"/>
              <a:t> </a:t>
            </a:r>
            <a:r>
              <a:rPr lang="en-US" baseline="0" dirty="0" err="1" smtClean="0"/>
              <a:t>Begründungen</a:t>
            </a:r>
            <a:r>
              <a:rPr lang="en-US" baseline="0" dirty="0" smtClean="0"/>
              <a:t> </a:t>
            </a:r>
            <a:r>
              <a:rPr lang="en-US" baseline="0" dirty="0" err="1" smtClean="0"/>
              <a:t>geben</a:t>
            </a:r>
            <a:r>
              <a:rPr lang="en-US" baseline="0" dirty="0" smtClean="0"/>
              <a:t> </a:t>
            </a:r>
            <a:r>
              <a:rPr lang="en-US" baseline="0" dirty="0" err="1" smtClean="0"/>
              <a:t>zu</a:t>
            </a:r>
            <a:r>
              <a:rPr lang="en-US" baseline="0" dirty="0" smtClean="0"/>
              <a:t> </a:t>
            </a:r>
            <a:r>
              <a:rPr lang="en-US" baseline="0" dirty="0" err="1" smtClean="0"/>
              <a:t>können</a:t>
            </a:r>
            <a:r>
              <a:rPr lang="en-US" baseline="0" dirty="0" smtClean="0"/>
              <a:t> und die </a:t>
            </a:r>
            <a:r>
              <a:rPr lang="en-US" baseline="0" dirty="0" err="1" smtClean="0"/>
              <a:t>Suche</a:t>
            </a:r>
            <a:r>
              <a:rPr lang="en-US" baseline="0" dirty="0" smtClean="0"/>
              <a:t> </a:t>
            </a:r>
            <a:r>
              <a:rPr lang="en-US" baseline="0" dirty="0" err="1" smtClean="0"/>
              <a:t>wieder</a:t>
            </a:r>
            <a:r>
              <a:rPr lang="en-US" baseline="0" dirty="0" smtClean="0"/>
              <a:t> so </a:t>
            </a:r>
            <a:r>
              <a:rPr lang="en-US" baseline="0" dirty="0" err="1" smtClean="0"/>
              <a:t>zu</a:t>
            </a:r>
            <a:r>
              <a:rPr lang="en-US" baseline="0" dirty="0" smtClean="0"/>
              <a:t> </a:t>
            </a:r>
            <a:r>
              <a:rPr lang="en-US" baseline="0" dirty="0" err="1" smtClean="0"/>
              <a:t>finden</a:t>
            </a:r>
            <a:r>
              <a:rPr lang="en-US" baseline="0" dirty="0" smtClean="0"/>
              <a:t>. </a:t>
            </a:r>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22</a:t>
            </a:fld>
            <a:endParaRPr lang="de-DE" dirty="0"/>
          </a:p>
        </p:txBody>
      </p:sp>
    </p:spTree>
    <p:extLst>
      <p:ext uri="{BB962C8B-B14F-4D97-AF65-F5344CB8AC3E}">
        <p14:creationId xmlns:p14="http://schemas.microsoft.com/office/powerpoint/2010/main" val="1187741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291">
              <a:defRPr/>
            </a:pPr>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23</a:t>
            </a:fld>
            <a:endParaRPr lang="de-DE" dirty="0"/>
          </a:p>
        </p:txBody>
      </p:sp>
    </p:spTree>
    <p:extLst>
      <p:ext uri="{BB962C8B-B14F-4D97-AF65-F5344CB8AC3E}">
        <p14:creationId xmlns:p14="http://schemas.microsoft.com/office/powerpoint/2010/main" val="418785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https://www.citavi.com/service/de/docs/citavi_kurzeinfuehrung_c5.pdf</a:t>
            </a:r>
          </a:p>
        </p:txBody>
      </p:sp>
      <p:sp>
        <p:nvSpPr>
          <p:cNvPr id="4" name="Foliennummernplatzhalter 3"/>
          <p:cNvSpPr>
            <a:spLocks noGrp="1"/>
          </p:cNvSpPr>
          <p:nvPr>
            <p:ph type="sldNum" sz="quarter" idx="10"/>
          </p:nvPr>
        </p:nvSpPr>
        <p:spPr/>
        <p:txBody>
          <a:bodyPr/>
          <a:lstStyle/>
          <a:p>
            <a:fld id="{C8BD0D50-FEE9-FE47-8F65-35010AE9EAD8}" type="slidenum">
              <a:rPr lang="de-DE" smtClean="0"/>
              <a:pPr/>
              <a:t>24</a:t>
            </a:fld>
            <a:endParaRPr lang="de-DE" dirty="0"/>
          </a:p>
        </p:txBody>
      </p:sp>
    </p:spTree>
    <p:extLst>
      <p:ext uri="{BB962C8B-B14F-4D97-AF65-F5344CB8AC3E}">
        <p14:creationId xmlns:p14="http://schemas.microsoft.com/office/powerpoint/2010/main" val="102675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25</a:t>
            </a:fld>
            <a:endParaRPr lang="de-DE" dirty="0"/>
          </a:p>
        </p:txBody>
      </p:sp>
    </p:spTree>
    <p:extLst>
      <p:ext uri="{BB962C8B-B14F-4D97-AF65-F5344CB8AC3E}">
        <p14:creationId xmlns:p14="http://schemas.microsoft.com/office/powerpoint/2010/main" val="2089475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Roter Faden/durchgehende Struktur</a:t>
            </a:r>
            <a:r>
              <a:rPr lang="de-DE" baseline="0" dirty="0" smtClean="0"/>
              <a:t> der </a:t>
            </a:r>
            <a:r>
              <a:rPr lang="de-DE" baseline="0" dirty="0" err="1" smtClean="0"/>
              <a:t>Arbei</a:t>
            </a:r>
            <a:r>
              <a:rPr lang="en-US" baseline="0" dirty="0" smtClean="0"/>
              <a:t>t</a:t>
            </a:r>
          </a:p>
          <a:p>
            <a:r>
              <a:rPr lang="en-US" baseline="0" dirty="0" err="1" smtClean="0"/>
              <a:t>Nicht</a:t>
            </a:r>
            <a:r>
              <a:rPr lang="en-US" baseline="0" dirty="0" smtClean="0"/>
              <a:t> </a:t>
            </a:r>
            <a:r>
              <a:rPr lang="en-US" baseline="0" dirty="0" err="1" smtClean="0"/>
              <a:t>umgangssprachlich</a:t>
            </a:r>
            <a:r>
              <a:rPr lang="en-US" baseline="0" dirty="0" smtClean="0"/>
              <a:t> </a:t>
            </a:r>
            <a:r>
              <a:rPr lang="en-US" baseline="0" dirty="0" err="1" smtClean="0"/>
              <a:t>schreiben</a:t>
            </a:r>
            <a:r>
              <a:rPr lang="en-US" baseline="0" dirty="0" smtClean="0"/>
              <a:t> – “man” </a:t>
            </a:r>
          </a:p>
          <a:p>
            <a:endParaRPr lang="en-US" baseline="0" dirty="0" smtClean="0"/>
          </a:p>
          <a:p>
            <a:r>
              <a:rPr lang="en-US" baseline="0" dirty="0" err="1" smtClean="0"/>
              <a:t>Phrasen</a:t>
            </a:r>
            <a:r>
              <a:rPr lang="en-US" baseline="0" dirty="0" smtClean="0"/>
              <a:t> = </a:t>
            </a:r>
            <a:r>
              <a:rPr lang="en-US" baseline="0" dirty="0" err="1" smtClean="0"/>
              <a:t>nichtssagende</a:t>
            </a:r>
            <a:r>
              <a:rPr lang="en-US" baseline="0" dirty="0" smtClean="0"/>
              <a:t> </a:t>
            </a:r>
            <a:r>
              <a:rPr lang="en-US" baseline="0" dirty="0" err="1" smtClean="0"/>
              <a:t>Aussagen</a:t>
            </a:r>
            <a:r>
              <a:rPr lang="en-US" baseline="0" dirty="0" smtClean="0"/>
              <a:t> </a:t>
            </a:r>
            <a:endParaRPr lang="de-DE" baseline="0" dirty="0" smtClean="0"/>
          </a:p>
        </p:txBody>
      </p:sp>
      <p:sp>
        <p:nvSpPr>
          <p:cNvPr id="4" name="Foliennummernplatzhalter 3"/>
          <p:cNvSpPr>
            <a:spLocks noGrp="1"/>
          </p:cNvSpPr>
          <p:nvPr>
            <p:ph type="sldNum" sz="quarter" idx="10"/>
          </p:nvPr>
        </p:nvSpPr>
        <p:spPr/>
        <p:txBody>
          <a:bodyPr/>
          <a:lstStyle/>
          <a:p>
            <a:fld id="{C8BD0D50-FEE9-FE47-8F65-35010AE9EAD8}" type="slidenum">
              <a:rPr lang="de-DE" smtClean="0"/>
              <a:pPr/>
              <a:t>26</a:t>
            </a:fld>
            <a:endParaRPr lang="de-DE" dirty="0"/>
          </a:p>
        </p:txBody>
      </p:sp>
    </p:spTree>
    <p:extLst>
      <p:ext uri="{BB962C8B-B14F-4D97-AF65-F5344CB8AC3E}">
        <p14:creationId xmlns:p14="http://schemas.microsoft.com/office/powerpoint/2010/main" val="3566415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Gilt für alle schriftlichen Arbeiten im FB 1</a:t>
            </a:r>
          </a:p>
          <a:p>
            <a:pPr marL="171470" indent="-171470">
              <a:buFont typeface="Arial" panose="020B0604020202020204" pitchFamily="34" charset="0"/>
              <a:buChar char="•"/>
            </a:pPr>
            <a:r>
              <a:rPr lang="de-DE" dirty="0"/>
              <a:t>Kleinster gemeinsamer Nenner aller Professoren des FB 1</a:t>
            </a:r>
          </a:p>
          <a:p>
            <a:pPr marL="171470" indent="-171470">
              <a:buFont typeface="Arial" panose="020B0604020202020204" pitchFamily="34" charset="0"/>
              <a:buChar char="•"/>
            </a:pPr>
            <a:r>
              <a:rPr lang="de-DE" b="1" dirty="0"/>
              <a:t>Weitergehende Fragen direkt mit dem Betreuer </a:t>
            </a:r>
            <a:r>
              <a:rPr lang="de-DE" b="1" dirty="0" smtClean="0"/>
              <a:t>abklären</a:t>
            </a:r>
            <a:endParaRPr lang="de-DE" b="1"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27</a:t>
            </a:fld>
            <a:endParaRPr lang="de-DE" dirty="0"/>
          </a:p>
        </p:txBody>
      </p:sp>
    </p:spTree>
    <p:extLst>
      <p:ext uri="{BB962C8B-B14F-4D97-AF65-F5344CB8AC3E}">
        <p14:creationId xmlns:p14="http://schemas.microsoft.com/office/powerpoint/2010/main" val="3293059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28</a:t>
            </a:fld>
            <a:endParaRPr lang="de-DE" dirty="0"/>
          </a:p>
        </p:txBody>
      </p:sp>
    </p:spTree>
    <p:extLst>
      <p:ext uri="{BB962C8B-B14F-4D97-AF65-F5344CB8AC3E}">
        <p14:creationId xmlns:p14="http://schemas.microsoft.com/office/powerpoint/2010/main" val="3620895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926" y="4716663"/>
            <a:ext cx="5831888" cy="4837756"/>
          </a:xfrm>
        </p:spPr>
        <p:txBody>
          <a:bodyPr/>
          <a:lstStyle/>
          <a:p>
            <a:pPr marL="171470" indent="-171470">
              <a:buFont typeface="Arial" panose="020B0604020202020204" pitchFamily="34" charset="0"/>
              <a:buChar char="•"/>
            </a:pPr>
            <a:r>
              <a:rPr lang="de-DE" dirty="0" smtClean="0"/>
              <a:t>Auf </a:t>
            </a:r>
            <a:r>
              <a:rPr lang="de-DE" dirty="0"/>
              <a:t>Antrag des Prüflings kann der Prüfungsausschuss bei Vorliegen eines wichtigen, nicht durch den Prüfling zu vertretenden Grundes die Bearbeitungszeit um maximal 6 Wochen (Bachelorarbeit) beziehungsweise 2 Monate (Masterarbeit) verlängern. Ein wichtiger Grund liegt in der Regel bei einer Erkrankung vor, die unverzüglich anzuzeigen und nach Maßgabe des § 20 Abs. 1 durch ein Attest zu belegen ist. Handelt es sich bei der Abschlussarbeit um eine praktische oder eine empirische Arbeit, so kann der Prüfungsausschuss die Bearbeitungszeit auf begründeten Antrag über die in Satz zwei genannten Verlängerungsfristen hinaus verlängern, aber maximal verdoppeln.</a:t>
            </a:r>
          </a:p>
          <a:p>
            <a:endParaRPr lang="de-DE" sz="1100" dirty="0"/>
          </a:p>
          <a:p>
            <a:r>
              <a:rPr lang="de-DE" sz="1100" dirty="0"/>
              <a:t>Kein Freiversuch</a:t>
            </a:r>
          </a:p>
          <a:p>
            <a:pPr marL="228627" indent="-228627">
              <a:buFont typeface="+mj-lt"/>
              <a:buAutoNum type="arabicPeriod"/>
            </a:pPr>
            <a:endParaRPr lang="de-DE" sz="1100" dirty="0"/>
          </a:p>
          <a:p>
            <a:endParaRPr lang="de-DE" sz="1100"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29</a:t>
            </a:fld>
            <a:endParaRPr lang="de-DE" dirty="0"/>
          </a:p>
        </p:txBody>
      </p:sp>
    </p:spTree>
    <p:extLst>
      <p:ext uri="{BB962C8B-B14F-4D97-AF65-F5344CB8AC3E}">
        <p14:creationId xmlns:p14="http://schemas.microsoft.com/office/powerpoint/2010/main" val="2660004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Manche </a:t>
            </a:r>
            <a:r>
              <a:rPr lang="de-DE" dirty="0" smtClean="0"/>
              <a:t>Professoren</a:t>
            </a:r>
            <a:r>
              <a:rPr lang="de-DE" baseline="0" dirty="0" smtClean="0"/>
              <a:t> Themen auf der Homepage</a:t>
            </a:r>
            <a:endParaRPr lang="de-DE" dirty="0" smtClean="0"/>
          </a:p>
          <a:p>
            <a:pPr marL="171470" indent="-171470">
              <a:buFont typeface="Arial" panose="020B0604020202020204" pitchFamily="34" charset="0"/>
              <a:buChar char="•"/>
            </a:pPr>
            <a:r>
              <a:rPr lang="de-DE" dirty="0" smtClean="0"/>
              <a:t>Internet </a:t>
            </a:r>
            <a:r>
              <a:rPr lang="de-DE" dirty="0"/>
              <a:t>suche nach Unternehmen </a:t>
            </a:r>
          </a:p>
          <a:p>
            <a:pPr marL="171470" indent="-171470">
              <a:buFont typeface="Arial" panose="020B0604020202020204" pitchFamily="34" charset="0"/>
              <a:buChar char="•"/>
            </a:pPr>
            <a:r>
              <a:rPr lang="de-DE" dirty="0"/>
              <a:t>Betreuerin</a:t>
            </a:r>
            <a:r>
              <a:rPr lang="de-DE" baseline="0" dirty="0"/>
              <a:t> des Studiengangs </a:t>
            </a:r>
            <a:r>
              <a:rPr lang="de-DE" baseline="0" dirty="0" smtClean="0"/>
              <a:t>im </a:t>
            </a:r>
            <a:r>
              <a:rPr lang="de-DE" baseline="0" dirty="0"/>
              <a:t>SSC: Frau Lara Schwarz (A 024)</a:t>
            </a:r>
            <a:endParaRPr lang="de-DE" dirty="0"/>
          </a:p>
          <a:p>
            <a:pPr marL="171470" indent="-171470">
              <a:buFont typeface="Arial" panose="020B0604020202020204" pitchFamily="34" charset="0"/>
              <a:buChar char="•"/>
            </a:pPr>
            <a:endParaRPr lang="de-DE" dirty="0"/>
          </a:p>
          <a:p>
            <a:r>
              <a:rPr lang="de-DE" b="1" dirty="0"/>
              <a:t>Themensuche:</a:t>
            </a:r>
          </a:p>
          <a:p>
            <a:pPr marL="228627" indent="-228627">
              <a:buFont typeface="+mj-lt"/>
              <a:buAutoNum type="arabicPeriod"/>
            </a:pPr>
            <a:r>
              <a:rPr lang="de-DE" dirty="0"/>
              <a:t>Student muss sich mit Thema identifizieren können.</a:t>
            </a:r>
          </a:p>
          <a:p>
            <a:pPr marL="228627" indent="-228627">
              <a:buFont typeface="+mj-lt"/>
              <a:buAutoNum type="arabicPeriod"/>
            </a:pPr>
            <a:r>
              <a:rPr lang="de-DE" dirty="0"/>
              <a:t>Thema muss gewissen Grad an Neuartigkeit haben (z.B. durch Anwendung einer neuen Marktforschungsmethode, Übertragung von Konzepten und Ideen aus branchenfremden Disziplinen oder Zusammenfassung des Wissenstandes in einem bestimmten Untersuchungsfeld).</a:t>
            </a:r>
          </a:p>
          <a:p>
            <a:pPr marL="228627" indent="-228627">
              <a:buFont typeface="+mj-lt"/>
              <a:buAutoNum type="arabicPeriod"/>
            </a:pPr>
            <a:r>
              <a:rPr lang="de-DE" dirty="0"/>
              <a:t>Lektüre der führenden internationalen und nationalen betriebswirtschaftlichen Zeitschriften ist hilfreich bei der Themensuche (Bibliothek</a:t>
            </a:r>
            <a:r>
              <a:rPr lang="de-DE" dirty="0" smtClean="0"/>
              <a:t>)</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30</a:t>
            </a:fld>
            <a:endParaRPr lang="de-DE" dirty="0"/>
          </a:p>
        </p:txBody>
      </p:sp>
    </p:spTree>
    <p:extLst>
      <p:ext uri="{BB962C8B-B14F-4D97-AF65-F5344CB8AC3E}">
        <p14:creationId xmlns:p14="http://schemas.microsoft.com/office/powerpoint/2010/main" val="224871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Erinnerung an Inhalte aus - Wissenschaftliche Methodik (1. Semester) (dort ging es auch um formale Anforderungen von Seminararbeiten) </a:t>
            </a:r>
            <a:endParaRPr lang="de-DE" baseline="0"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a:t>
            </a:fld>
            <a:endParaRPr lang="de-DE" dirty="0"/>
          </a:p>
        </p:txBody>
      </p:sp>
    </p:spTree>
    <p:extLst>
      <p:ext uri="{BB962C8B-B14F-4D97-AF65-F5344CB8AC3E}">
        <p14:creationId xmlns:p14="http://schemas.microsoft.com/office/powerpoint/2010/main" val="1194247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Bevor mit dem Schreiben begonnen wird, unbedingt erst die Seiten formatieren</a:t>
            </a:r>
          </a:p>
          <a:p>
            <a:endParaRPr lang="de-DE" dirty="0"/>
          </a:p>
          <a:p>
            <a:r>
              <a:rPr lang="de-DE" b="1" dirty="0"/>
              <a:t>TIPP:</a:t>
            </a:r>
            <a:r>
              <a:rPr lang="de-DE" dirty="0"/>
              <a:t> </a:t>
            </a:r>
            <a:r>
              <a:rPr lang="de-DE" dirty="0" smtClean="0"/>
              <a:t>Blocksatz </a:t>
            </a:r>
            <a:r>
              <a:rPr lang="de-DE" dirty="0"/>
              <a:t>(Silbentrennung beachten)</a:t>
            </a:r>
          </a:p>
        </p:txBody>
      </p:sp>
      <p:sp>
        <p:nvSpPr>
          <p:cNvPr id="4" name="Foliennummernplatzhalter 3"/>
          <p:cNvSpPr>
            <a:spLocks noGrp="1"/>
          </p:cNvSpPr>
          <p:nvPr>
            <p:ph type="sldNum" sz="quarter" idx="10"/>
          </p:nvPr>
        </p:nvSpPr>
        <p:spPr/>
        <p:txBody>
          <a:bodyPr/>
          <a:lstStyle/>
          <a:p>
            <a:fld id="{C8BD0D50-FEE9-FE47-8F65-35010AE9EAD8}" type="slidenum">
              <a:rPr lang="de-DE" smtClean="0"/>
              <a:pPr/>
              <a:t>31</a:t>
            </a:fld>
            <a:endParaRPr lang="de-DE" dirty="0"/>
          </a:p>
        </p:txBody>
      </p:sp>
    </p:spTree>
    <p:extLst>
      <p:ext uri="{BB962C8B-B14F-4D97-AF65-F5344CB8AC3E}">
        <p14:creationId xmlns:p14="http://schemas.microsoft.com/office/powerpoint/2010/main" val="2318266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Sperrvermerk: wenn nicht gewünscht, dass die Arbeit Dritten zugänglich ist (nach Titelblatt)</a:t>
            </a:r>
          </a:p>
          <a:p>
            <a:endParaRPr lang="de-DE" dirty="0"/>
          </a:p>
          <a:p>
            <a:r>
              <a:rPr lang="de-DE" dirty="0"/>
              <a:t>Vorwort vor dem Inhaltsverzeichnis, da kein Bestandteil der Arbeit (zählt auch nicht): Erklärungen aus Sicht des Verfassers, besondere Schwierigkeiten bei der Bearbeitung, besondere Rahmenbedingungen, persönlicher Dank …</a:t>
            </a:r>
          </a:p>
        </p:txBody>
      </p:sp>
      <p:sp>
        <p:nvSpPr>
          <p:cNvPr id="4" name="Foliennummernplatzhalter 3"/>
          <p:cNvSpPr>
            <a:spLocks noGrp="1"/>
          </p:cNvSpPr>
          <p:nvPr>
            <p:ph type="sldNum" sz="quarter" idx="10"/>
          </p:nvPr>
        </p:nvSpPr>
        <p:spPr/>
        <p:txBody>
          <a:bodyPr/>
          <a:lstStyle/>
          <a:p>
            <a:fld id="{C8BD0D50-FEE9-FE47-8F65-35010AE9EAD8}" type="slidenum">
              <a:rPr lang="de-DE" smtClean="0"/>
              <a:pPr/>
              <a:t>32</a:t>
            </a:fld>
            <a:endParaRPr lang="de-DE" dirty="0"/>
          </a:p>
        </p:txBody>
      </p:sp>
    </p:spTree>
    <p:extLst>
      <p:ext uri="{BB962C8B-B14F-4D97-AF65-F5344CB8AC3E}">
        <p14:creationId xmlns:p14="http://schemas.microsoft.com/office/powerpoint/2010/main" val="1485932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33</a:t>
            </a:fld>
            <a:endParaRPr lang="de-DE" dirty="0"/>
          </a:p>
        </p:txBody>
      </p:sp>
    </p:spTree>
    <p:extLst>
      <p:ext uri="{BB962C8B-B14F-4D97-AF65-F5344CB8AC3E}">
        <p14:creationId xmlns:p14="http://schemas.microsoft.com/office/powerpoint/2010/main" val="3911293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Optisch ansprechend z. B. Datum nicht größer als Thema</a:t>
            </a:r>
          </a:p>
          <a:p>
            <a:r>
              <a:rPr lang="de-DE" dirty="0"/>
              <a:t>http://www.hs-lu.de/fileadmin/user_upload/fachbereiche/fachbereich-1/Vorlage_Deckblatt.pdf</a:t>
            </a:r>
          </a:p>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34</a:t>
            </a:fld>
            <a:endParaRPr lang="de-DE" dirty="0"/>
          </a:p>
        </p:txBody>
      </p:sp>
    </p:spTree>
    <p:extLst>
      <p:ext uri="{BB962C8B-B14F-4D97-AF65-F5344CB8AC3E}">
        <p14:creationId xmlns:p14="http://schemas.microsoft.com/office/powerpoint/2010/main" val="3503532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Gliederung bildet einen Teil der Arbeit und soll zeigen, in welcher Weise das Thema verstanden und bearbeitet wurde</a:t>
            </a:r>
          </a:p>
          <a:p>
            <a:pPr marL="171470" indent="-171470">
              <a:buFont typeface="Arial" panose="020B0604020202020204" pitchFamily="34" charset="0"/>
              <a:buChar char="•"/>
            </a:pPr>
            <a:r>
              <a:rPr lang="de-DE" b="1" dirty="0"/>
              <a:t>Sie hat den „roten Faden“ widerzuspiegeln</a:t>
            </a:r>
          </a:p>
          <a:p>
            <a:pPr marL="171470" indent="-171470">
              <a:buFont typeface="Arial" panose="020B0604020202020204" pitchFamily="34" charset="0"/>
              <a:buChar char="•"/>
            </a:pPr>
            <a:r>
              <a:rPr lang="de-DE" dirty="0"/>
              <a:t>Gliederungspunkte verständlich </a:t>
            </a:r>
            <a:r>
              <a:rPr lang="de-DE" dirty="0" smtClean="0"/>
              <a:t>formulieren</a:t>
            </a:r>
          </a:p>
          <a:p>
            <a:pPr marL="171470" indent="-171470">
              <a:buFont typeface="Arial" panose="020B0604020202020204" pitchFamily="34" charset="0"/>
              <a:buChar char="•"/>
            </a:pPr>
            <a:endParaRPr lang="de-DE" dirty="0" smtClean="0"/>
          </a:p>
          <a:p>
            <a:pPr marL="171470" indent="-171470">
              <a:buFont typeface="Arial" panose="020B0604020202020204" pitchFamily="34" charset="0"/>
              <a:buChar char="•"/>
            </a:pPr>
            <a:r>
              <a:rPr lang="de-DE" dirty="0" smtClean="0"/>
              <a:t>Erstellen eines</a:t>
            </a:r>
            <a:r>
              <a:rPr lang="de-DE" baseline="0" dirty="0" smtClean="0"/>
              <a:t> Inhaltsverzeichnisses – </a:t>
            </a:r>
            <a:r>
              <a:rPr lang="de-DE" baseline="0" dirty="0" err="1" smtClean="0"/>
              <a:t>Youtube</a:t>
            </a:r>
            <a:r>
              <a:rPr lang="de-DE" baseline="0" dirty="0" smtClean="0"/>
              <a:t> Video </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35</a:t>
            </a:fld>
            <a:endParaRPr lang="de-DE" dirty="0"/>
          </a:p>
        </p:txBody>
      </p:sp>
    </p:spTree>
    <p:extLst>
      <p:ext uri="{BB962C8B-B14F-4D97-AF65-F5344CB8AC3E}">
        <p14:creationId xmlns:p14="http://schemas.microsoft.com/office/powerpoint/2010/main" val="2897207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Tabellen und Abbildungen sind eine optische Ergänzung, aber auch Bestandteil des Textes</a:t>
            </a:r>
          </a:p>
          <a:p>
            <a:endParaRPr lang="de-DE" dirty="0"/>
          </a:p>
          <a:p>
            <a:r>
              <a:rPr lang="de-DE" dirty="0"/>
              <a:t>Zwei Dinge beachten:</a:t>
            </a:r>
          </a:p>
          <a:p>
            <a:pPr marL="171470" indent="-171470">
              <a:buFont typeface="Arial" panose="020B0604020202020204" pitchFamily="34" charset="0"/>
              <a:buChar char="•"/>
            </a:pPr>
            <a:r>
              <a:rPr lang="de-DE" dirty="0"/>
              <a:t>Sollen allein verständlich sein</a:t>
            </a:r>
          </a:p>
          <a:p>
            <a:pPr marL="171470" indent="-171470">
              <a:buFont typeface="Arial" panose="020B0604020202020204" pitchFamily="34" charset="0"/>
              <a:buChar char="•"/>
            </a:pPr>
            <a:r>
              <a:rPr lang="de-DE" dirty="0"/>
              <a:t>Sollen im Text erläutert werden</a:t>
            </a:r>
          </a:p>
          <a:p>
            <a:pPr marL="171470" indent="-171470">
              <a:buFont typeface="Arial" panose="020B0604020202020204" pitchFamily="34" charset="0"/>
              <a:buChar char="•"/>
            </a:pPr>
            <a:endParaRPr lang="de-DE" dirty="0"/>
          </a:p>
          <a:p>
            <a:pPr marL="171470" indent="-171470">
              <a:buFont typeface="Wingdings" panose="05000000000000000000" pitchFamily="2" charset="2"/>
              <a:buChar char="ü"/>
            </a:pPr>
            <a:r>
              <a:rPr lang="de-DE" dirty="0"/>
              <a:t>Umfangreicheres Material (Fragebögen, größere tabellarische und graphische Darstellungen, Gesetztestexte) gehören in den Anhang.</a:t>
            </a:r>
          </a:p>
          <a:p>
            <a:pPr marL="171470" indent="-171470">
              <a:buFont typeface="Wingdings" panose="05000000000000000000" pitchFamily="2" charset="2"/>
              <a:buChar char="ü"/>
            </a:pPr>
            <a:r>
              <a:rPr lang="de-DE" dirty="0"/>
              <a:t>Abbildungs- und Tabellenverzeichnis ebenfalls mit </a:t>
            </a:r>
            <a:r>
              <a:rPr lang="de-DE" i="1" dirty="0"/>
              <a:t>WORD </a:t>
            </a:r>
            <a:r>
              <a:rPr lang="de-DE" dirty="0"/>
              <a:t>erstellen (Unterschriften formatieren)</a:t>
            </a:r>
          </a:p>
        </p:txBody>
      </p:sp>
      <p:sp>
        <p:nvSpPr>
          <p:cNvPr id="4" name="Foliennummernplatzhalter 3"/>
          <p:cNvSpPr>
            <a:spLocks noGrp="1"/>
          </p:cNvSpPr>
          <p:nvPr>
            <p:ph type="sldNum" sz="quarter" idx="10"/>
          </p:nvPr>
        </p:nvSpPr>
        <p:spPr/>
        <p:txBody>
          <a:bodyPr/>
          <a:lstStyle/>
          <a:p>
            <a:fld id="{C8BD0D50-FEE9-FE47-8F65-35010AE9EAD8}" type="slidenum">
              <a:rPr lang="de-DE" smtClean="0"/>
              <a:pPr/>
              <a:t>36</a:t>
            </a:fld>
            <a:endParaRPr lang="de-DE" dirty="0"/>
          </a:p>
        </p:txBody>
      </p:sp>
    </p:spTree>
    <p:extLst>
      <p:ext uri="{BB962C8B-B14F-4D97-AF65-F5344CB8AC3E}">
        <p14:creationId xmlns:p14="http://schemas.microsoft.com/office/powerpoint/2010/main" val="3058653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37</a:t>
            </a:fld>
            <a:endParaRPr lang="de-DE" dirty="0"/>
          </a:p>
        </p:txBody>
      </p:sp>
    </p:spTree>
    <p:extLst>
      <p:ext uri="{BB962C8B-B14F-4D97-AF65-F5344CB8AC3E}">
        <p14:creationId xmlns:p14="http://schemas.microsoft.com/office/powerpoint/2010/main" val="248291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Abbildungen können kapitelweise durchnummeriert </a:t>
            </a:r>
            <a:r>
              <a:rPr lang="de-DE" dirty="0" smtClean="0"/>
              <a:t>werden</a:t>
            </a:r>
          </a:p>
          <a:p>
            <a:endParaRPr lang="de-DE" dirty="0" smtClean="0"/>
          </a:p>
          <a:p>
            <a:r>
              <a:rPr lang="de-DE" dirty="0" smtClean="0"/>
              <a:t>Bei zahlreichen Abbildungen und zahlreichen</a:t>
            </a:r>
            <a:r>
              <a:rPr lang="de-DE" baseline="0" dirty="0" smtClean="0"/>
              <a:t> Tabellen sind die Verzeichnisse zu trennen </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38</a:t>
            </a:fld>
            <a:endParaRPr lang="de-DE" dirty="0"/>
          </a:p>
        </p:txBody>
      </p:sp>
    </p:spTree>
    <p:extLst>
      <p:ext uri="{BB962C8B-B14F-4D97-AF65-F5344CB8AC3E}">
        <p14:creationId xmlns:p14="http://schemas.microsoft.com/office/powerpoint/2010/main" val="81067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Alphabetisch ordnen !</a:t>
            </a:r>
          </a:p>
          <a:p>
            <a:pPr marL="171470" indent="-171470">
              <a:buFont typeface="Arial" panose="020B0604020202020204" pitchFamily="34" charset="0"/>
              <a:buChar char="•"/>
            </a:pPr>
            <a:r>
              <a:rPr lang="de-DE" dirty="0"/>
              <a:t>Nur geläufige Abkürzungen dürfen aufgenommen werden, keine Abkürzungen aus Bequemlichkeit</a:t>
            </a:r>
          </a:p>
          <a:p>
            <a:pPr marL="171470" indent="-17147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39</a:t>
            </a:fld>
            <a:endParaRPr lang="de-DE" dirty="0"/>
          </a:p>
        </p:txBody>
      </p:sp>
    </p:spTree>
    <p:extLst>
      <p:ext uri="{BB962C8B-B14F-4D97-AF65-F5344CB8AC3E}">
        <p14:creationId xmlns:p14="http://schemas.microsoft.com/office/powerpoint/2010/main" val="216451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40</a:t>
            </a:fld>
            <a:endParaRPr lang="de-DE" dirty="0"/>
          </a:p>
        </p:txBody>
      </p:sp>
    </p:spTree>
    <p:extLst>
      <p:ext uri="{BB962C8B-B14F-4D97-AF65-F5344CB8AC3E}">
        <p14:creationId xmlns:p14="http://schemas.microsoft.com/office/powerpoint/2010/main" val="128587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a:t>
            </a:fld>
            <a:endParaRPr lang="de-DE" dirty="0"/>
          </a:p>
        </p:txBody>
      </p:sp>
    </p:spTree>
    <p:extLst>
      <p:ext uri="{BB962C8B-B14F-4D97-AF65-F5344CB8AC3E}">
        <p14:creationId xmlns:p14="http://schemas.microsoft.com/office/powerpoint/2010/main" val="1194247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smtClean="0"/>
              <a:t>Durch Zitate</a:t>
            </a:r>
            <a:r>
              <a:rPr lang="de-DE" baseline="0" dirty="0" smtClean="0"/>
              <a:t> wird im Text auf fremde Gedanken hingewiesen – dies ist durch eine genaue Quellenangabe kenntlich zumachen </a:t>
            </a:r>
            <a:endParaRPr lang="de-DE" dirty="0" smtClean="0"/>
          </a:p>
          <a:p>
            <a:pPr marL="171470" indent="-171470">
              <a:buFont typeface="Arial" panose="020B0604020202020204" pitchFamily="34" charset="0"/>
              <a:buChar char="•"/>
            </a:pPr>
            <a:r>
              <a:rPr lang="de-DE" dirty="0" smtClean="0"/>
              <a:t>Wichtig:</a:t>
            </a:r>
            <a:r>
              <a:rPr lang="de-DE" baseline="0" dirty="0" smtClean="0"/>
              <a:t> Formelle Anforderungen des Fachbereichs und des Betreuers/Dozenten </a:t>
            </a:r>
            <a:endParaRPr lang="de-DE" dirty="0"/>
          </a:p>
          <a:p>
            <a:endParaRPr lang="de-DE" dirty="0"/>
          </a:p>
          <a:p>
            <a:r>
              <a:rPr lang="de-DE" u="sng" dirty="0"/>
              <a:t>Für jedes Zitat gelten 3 Regeln:</a:t>
            </a:r>
          </a:p>
          <a:p>
            <a:pPr marL="228627" indent="-228627">
              <a:buFont typeface="+mj-lt"/>
              <a:buAutoNum type="arabicPeriod"/>
            </a:pPr>
            <a:r>
              <a:rPr lang="de-DE" dirty="0"/>
              <a:t>Das Zitat ist aus der </a:t>
            </a:r>
            <a:r>
              <a:rPr lang="de-DE" b="1" dirty="0"/>
              <a:t>Primärquelle</a:t>
            </a:r>
            <a:r>
              <a:rPr lang="de-DE" dirty="0"/>
              <a:t> zu entnehmen.</a:t>
            </a:r>
          </a:p>
          <a:p>
            <a:pPr marL="228627" indent="-228627">
              <a:buFont typeface="+mj-lt"/>
              <a:buAutoNum type="arabicPeriod"/>
            </a:pPr>
            <a:r>
              <a:rPr lang="de-DE" dirty="0"/>
              <a:t>Das Zitat sollte das und nur das enthalten, was der zitierte Verfasser mit dem wörtlichen oder sinngemäßen Zitat belegen möchte.</a:t>
            </a:r>
          </a:p>
          <a:p>
            <a:pPr marL="228627" indent="-228627">
              <a:buFont typeface="+mj-lt"/>
              <a:buAutoNum type="arabicPeriod"/>
            </a:pPr>
            <a:r>
              <a:rPr lang="de-DE" dirty="0"/>
              <a:t>Die Quellenangaben sind ausreichend und eindeutig anzuführen, um die Quelle und die angesprochene Stelle leicht wieder zu finden.</a:t>
            </a:r>
          </a:p>
          <a:p>
            <a:pPr marL="228627" indent="-228627">
              <a:buFont typeface="+mj-lt"/>
              <a:buAutoNum type="arabicPeriod"/>
            </a:pPr>
            <a:endParaRPr lang="de-DE" dirty="0"/>
          </a:p>
          <a:p>
            <a:r>
              <a:rPr lang="de-DE" dirty="0"/>
              <a:t>Ein wörtliches Zitat sollte nicht mehr als 2-3 Sätze umfassen.</a:t>
            </a:r>
          </a:p>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41</a:t>
            </a:fld>
            <a:endParaRPr lang="de-DE" dirty="0"/>
          </a:p>
        </p:txBody>
      </p:sp>
      <p:sp>
        <p:nvSpPr>
          <p:cNvPr id="5" name="Pfeil nach rechts 4"/>
          <p:cNvSpPr/>
          <p:nvPr/>
        </p:nvSpPr>
        <p:spPr>
          <a:xfrm>
            <a:off x="823206" y="5923644"/>
            <a:ext cx="362106" cy="296753"/>
          </a:xfrm>
          <a:prstGeom prst="rightArrow">
            <a:avLst/>
          </a:prstGeom>
        </p:spPr>
        <p:style>
          <a:lnRef idx="1">
            <a:schemeClr val="accent1"/>
          </a:lnRef>
          <a:fillRef idx="3">
            <a:schemeClr val="accent1"/>
          </a:fillRef>
          <a:effectRef idx="2">
            <a:schemeClr val="accent1"/>
          </a:effectRef>
          <a:fontRef idx="minor">
            <a:schemeClr val="lt1"/>
          </a:fontRef>
        </p:style>
        <p:txBody>
          <a:bodyPr lIns="91450" tIns="45725" rIns="91450" bIns="45725" rtlCol="0" anchor="ctr"/>
          <a:lstStyle/>
          <a:p>
            <a:pPr algn="ctr"/>
            <a:endParaRPr lang="de-DE"/>
          </a:p>
        </p:txBody>
      </p:sp>
    </p:spTree>
    <p:extLst>
      <p:ext uri="{BB962C8B-B14F-4D97-AF65-F5344CB8AC3E}">
        <p14:creationId xmlns:p14="http://schemas.microsoft.com/office/powerpoint/2010/main" val="2059516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Indirekte Zitate sind eine </a:t>
            </a:r>
            <a:r>
              <a:rPr lang="de-DE" b="1" dirty="0"/>
              <a:t>nicht</a:t>
            </a:r>
            <a:r>
              <a:rPr lang="de-DE" dirty="0"/>
              <a:t> wörtliche Wiedergabe eines Textteils</a:t>
            </a:r>
          </a:p>
          <a:p>
            <a:pPr marL="171470" indent="-171470">
              <a:buFont typeface="Arial" panose="020B0604020202020204" pitchFamily="34" charset="0"/>
              <a:buChar char="•"/>
            </a:pPr>
            <a:r>
              <a:rPr lang="de-DE" dirty="0"/>
              <a:t>Der Umfang einer sinngemäßen Übernahme muss eindeutig erkennbar sein</a:t>
            </a:r>
          </a:p>
          <a:p>
            <a:pPr marL="171470" indent="-171470">
              <a:buFont typeface="Arial" panose="020B0604020202020204" pitchFamily="34" charset="0"/>
              <a:buChar char="•"/>
            </a:pPr>
            <a:r>
              <a:rPr lang="de-DE" dirty="0"/>
              <a:t>Es kann deshalb erforderlich sein, dem sinngemäßen Zitat einen einleitenden Satz vorauszustellen (Wie </a:t>
            </a:r>
            <a:r>
              <a:rPr lang="de-DE" dirty="0" smtClean="0"/>
              <a:t>die</a:t>
            </a:r>
            <a:r>
              <a:rPr lang="de-DE" baseline="0" dirty="0" smtClean="0"/>
              <a:t> Studien von </a:t>
            </a:r>
            <a:r>
              <a:rPr lang="de-DE" baseline="0" dirty="0" err="1" smtClean="0"/>
              <a:t>xy</a:t>
            </a:r>
            <a:r>
              <a:rPr lang="de-DE" baseline="0" dirty="0" smtClean="0"/>
              <a:t> zeigt,…</a:t>
            </a:r>
            <a:r>
              <a:rPr lang="de-DE" dirty="0" smtClean="0"/>
              <a:t>)</a:t>
            </a:r>
            <a:endParaRPr lang="de-DE" dirty="0"/>
          </a:p>
          <a:p>
            <a:pPr marL="171470" indent="-171470">
              <a:buFont typeface="Arial" panose="020B0604020202020204" pitchFamily="34" charset="0"/>
              <a:buChar char="•"/>
            </a:pPr>
            <a:r>
              <a:rPr lang="de-DE" dirty="0"/>
              <a:t>Zitate aus englischen Quellen müssen in der Regel nicht übersetzt werden</a:t>
            </a:r>
          </a:p>
          <a:p>
            <a:pPr marL="171470" indent="-171470">
              <a:buFont typeface="Arial" panose="020B0604020202020204" pitchFamily="34" charset="0"/>
              <a:buChar char="•"/>
            </a:pPr>
            <a:r>
              <a:rPr lang="de-DE" dirty="0"/>
              <a:t>Zitate in einer anderen Fremdsprache erfordern eine Übersetzung unter Angabe des Übersetzers</a:t>
            </a:r>
          </a:p>
          <a:p>
            <a:pPr marL="171470" indent="-171470">
              <a:buFont typeface="Arial" panose="020B0604020202020204" pitchFamily="34" charset="0"/>
              <a:buChar char="•"/>
            </a:pPr>
            <a:r>
              <a:rPr lang="de-DE" dirty="0"/>
              <a:t>Grundsätzlich ist nach dem </a:t>
            </a:r>
            <a:r>
              <a:rPr lang="de-DE" b="1" dirty="0"/>
              <a:t>Originaltext</a:t>
            </a:r>
            <a:r>
              <a:rPr lang="de-DE" dirty="0"/>
              <a:t> zu zitieren; nur wenn das Originalwerk (Primärquelle) nicht zugänglich ist, kann nach einer Quellenangabe in der Sekundärliteratur zitiert </a:t>
            </a:r>
            <a:r>
              <a:rPr lang="de-DE" dirty="0" smtClean="0"/>
              <a:t>werden </a:t>
            </a:r>
            <a:r>
              <a:rPr lang="de-DE" dirty="0" smtClean="0">
                <a:sym typeface="Wingdings" panose="05000000000000000000" pitchFamily="2" charset="2"/>
              </a:rPr>
              <a:t> Sekundärzitate</a:t>
            </a:r>
            <a:r>
              <a:rPr lang="de-DE" baseline="0" dirty="0" smtClean="0">
                <a:sym typeface="Wingdings" panose="05000000000000000000" pitchFamily="2" charset="2"/>
              </a:rPr>
              <a:t> (Ausnahme!) (z.B. in einer Studie von Freud (1923, zitiert nach Schmidt, 2008, S.93)… </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42</a:t>
            </a:fld>
            <a:endParaRPr lang="de-DE" dirty="0"/>
          </a:p>
        </p:txBody>
      </p:sp>
    </p:spTree>
    <p:extLst>
      <p:ext uri="{BB962C8B-B14F-4D97-AF65-F5344CB8AC3E}">
        <p14:creationId xmlns:p14="http://schemas.microsoft.com/office/powerpoint/2010/main" val="398932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27" indent="-228627">
              <a:buFont typeface="+mj-lt"/>
              <a:buAutoNum type="arabicPeriod"/>
            </a:pPr>
            <a:r>
              <a:rPr lang="de-DE" dirty="0"/>
              <a:t> Grundsätzlich gibt es zwei Möglichkeiten für einen Quellennachweis: hier die „Harvard“-Zitierweise (bei Arbeiten in engl. Sprache und bei Dr. Möbius verwenden)</a:t>
            </a:r>
          </a:p>
          <a:p>
            <a:pPr marL="228627" indent="-228627">
              <a:buFont typeface="+mj-lt"/>
              <a:buAutoNum type="arabicPeriod"/>
            </a:pPr>
            <a:r>
              <a:rPr lang="de-DE" dirty="0"/>
              <a:t>Besser in der Fußnote -&gt; Lesefluss wird dadurch nicht gestört und bei der Verwendung vieler Quellen ist dies übersichtlicher</a:t>
            </a:r>
          </a:p>
        </p:txBody>
      </p:sp>
      <p:sp>
        <p:nvSpPr>
          <p:cNvPr id="4" name="Foliennummernplatzhalter 3"/>
          <p:cNvSpPr>
            <a:spLocks noGrp="1"/>
          </p:cNvSpPr>
          <p:nvPr>
            <p:ph type="sldNum" sz="quarter" idx="10"/>
          </p:nvPr>
        </p:nvSpPr>
        <p:spPr/>
        <p:txBody>
          <a:bodyPr/>
          <a:lstStyle/>
          <a:p>
            <a:fld id="{C8BD0D50-FEE9-FE47-8F65-35010AE9EAD8}" type="slidenum">
              <a:rPr lang="de-DE" smtClean="0"/>
              <a:pPr/>
              <a:t>43</a:t>
            </a:fld>
            <a:endParaRPr lang="de-DE" dirty="0"/>
          </a:p>
        </p:txBody>
      </p:sp>
    </p:spTree>
    <p:extLst>
      <p:ext uri="{BB962C8B-B14F-4D97-AF65-F5344CB8AC3E}">
        <p14:creationId xmlns:p14="http://schemas.microsoft.com/office/powerpoint/2010/main" val="2794017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171470" indent="-171470">
              <a:buFont typeface="Arial" panose="020B0604020202020204" pitchFamily="34" charset="0"/>
              <a:buChar char="•"/>
            </a:pPr>
            <a:r>
              <a:rPr lang="de-DE" dirty="0"/>
              <a:t>In den Fußnoten sind Quellenangaben sowie in beschränktem Umfang, sachliche Randbemerkungen des Verfassers aufzunehmen</a:t>
            </a:r>
          </a:p>
          <a:p>
            <a:pPr marL="171470" indent="-171470">
              <a:buFont typeface="Arial" panose="020B0604020202020204" pitchFamily="34" charset="0"/>
              <a:buChar char="•"/>
            </a:pPr>
            <a:r>
              <a:rPr lang="de-DE" dirty="0"/>
              <a:t>Wichtig ist die eindeutige Zuordnung zu einem Satzteil, Satz oder Absatz</a:t>
            </a:r>
          </a:p>
          <a:p>
            <a:pPr marL="171470" indent="-171470">
              <a:buFont typeface="Arial" panose="020B0604020202020204" pitchFamily="34" charset="0"/>
              <a:buChar char="•"/>
            </a:pPr>
            <a:r>
              <a:rPr lang="de-DE" dirty="0"/>
              <a:t>Fußnoten stehen auf der Seite, auf der sich der entsprechende Verweis befindet</a:t>
            </a:r>
          </a:p>
          <a:p>
            <a:pPr marL="171470" indent="-171470">
              <a:buFont typeface="Arial" panose="020B0604020202020204" pitchFamily="34" charset="0"/>
              <a:buChar char="•"/>
            </a:pPr>
            <a:r>
              <a:rPr lang="de-DE" dirty="0"/>
              <a:t>Das Ende einer Fußnote wird durch einen Punkt angezeigt, auch wenn sie keinen vollständigen Satz darstellen</a:t>
            </a:r>
          </a:p>
          <a:p>
            <a:pPr marL="171470" indent="-171470">
              <a:buFont typeface="Arial" panose="020B0604020202020204" pitchFamily="34" charset="0"/>
              <a:buChar char="•"/>
            </a:pPr>
            <a:r>
              <a:rPr lang="de-DE" dirty="0"/>
              <a:t>Für Quellenangaben in Fußnoten reicht die Kurzzitierweise (bei Prof. Dr. </a:t>
            </a:r>
            <a:r>
              <a:rPr lang="de-DE" dirty="0" err="1"/>
              <a:t>Hannig</a:t>
            </a:r>
            <a:r>
              <a:rPr lang="de-DE" dirty="0"/>
              <a:t> unbedingt): Verfasser, Jahr und Seite (</a:t>
            </a:r>
            <a:r>
              <a:rPr lang="de-DE" dirty="0" err="1"/>
              <a:t>Hannig</a:t>
            </a:r>
            <a:r>
              <a:rPr lang="de-DE" dirty="0"/>
              <a:t> (1997), Seite. 46</a:t>
            </a:r>
          </a:p>
          <a:p>
            <a:pPr marL="171470" indent="-171470">
              <a:buFont typeface="Arial" panose="020B0604020202020204" pitchFamily="34" charset="0"/>
              <a:buChar char="•"/>
            </a:pPr>
            <a:r>
              <a:rPr lang="de-DE" dirty="0"/>
              <a:t>f = 1 Seite + nachfolgende</a:t>
            </a:r>
          </a:p>
          <a:p>
            <a:pPr marL="171470" indent="-171470">
              <a:buFont typeface="Arial" panose="020B0604020202020204" pitchFamily="34" charset="0"/>
              <a:buChar char="•"/>
            </a:pPr>
            <a:r>
              <a:rPr lang="de-DE" dirty="0"/>
              <a:t>ff = mehr als 2 Seiten</a:t>
            </a:r>
          </a:p>
          <a:p>
            <a:pPr marL="171470" indent="-171470">
              <a:buFont typeface="Arial" panose="020B0604020202020204" pitchFamily="34" charset="0"/>
              <a:buChar char="•"/>
            </a:pPr>
            <a:r>
              <a:rPr lang="de-DE" dirty="0"/>
              <a:t>Wenn in unmittelbar aufeinander folgenden Zitaten die selbe Quelle mit derselben Seitenzahl verwendet wird, ist es möglich, die Quellenangaben auf die Abkürzung „ebd. = ebenda“ zu beschränken</a:t>
            </a:r>
          </a:p>
          <a:p>
            <a:pPr marL="171470" indent="-17147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44</a:t>
            </a:fld>
            <a:endParaRPr lang="de-DE" dirty="0"/>
          </a:p>
        </p:txBody>
      </p:sp>
    </p:spTree>
    <p:extLst>
      <p:ext uri="{BB962C8B-B14F-4D97-AF65-F5344CB8AC3E}">
        <p14:creationId xmlns:p14="http://schemas.microsoft.com/office/powerpoint/2010/main" val="1295256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Autor ohne Angabe von akademischen Titeln</a:t>
            </a:r>
          </a:p>
          <a:p>
            <a:pPr marL="171470" indent="-171470">
              <a:buFont typeface="Arial" panose="020B0604020202020204" pitchFamily="34" charset="0"/>
              <a:buChar char="•"/>
            </a:pPr>
            <a:r>
              <a:rPr lang="de-DE" dirty="0"/>
              <a:t>Jahrgang kann entfallen, wenn Heftnummer aufgeführt ist</a:t>
            </a:r>
          </a:p>
          <a:p>
            <a:endParaRPr lang="de-DE" dirty="0"/>
          </a:p>
          <a:p>
            <a:r>
              <a:rPr lang="de-DE" b="1" dirty="0"/>
              <a:t>Abkürzungen</a:t>
            </a:r>
          </a:p>
          <a:p>
            <a:r>
              <a:rPr lang="de-DE" dirty="0" err="1"/>
              <a:t>o.V</a:t>
            </a:r>
            <a:r>
              <a:rPr lang="de-DE" dirty="0"/>
              <a:t>. =	ohne Verfasser</a:t>
            </a:r>
          </a:p>
          <a:p>
            <a:r>
              <a:rPr lang="de-DE" dirty="0"/>
              <a:t>o.O.=	ohne Ortsangabe</a:t>
            </a:r>
          </a:p>
          <a:p>
            <a:r>
              <a:rPr lang="de-DE" dirty="0"/>
              <a:t>O.J. =	ohne</a:t>
            </a:r>
            <a:r>
              <a:rPr lang="de-DE" baseline="0" dirty="0"/>
              <a:t> </a:t>
            </a:r>
            <a:r>
              <a:rPr lang="de-DE" dirty="0"/>
              <a:t>Jahreszahl</a:t>
            </a:r>
          </a:p>
          <a:p>
            <a:endParaRPr lang="de-DE" dirty="0"/>
          </a:p>
          <a:p>
            <a:r>
              <a:rPr lang="de-DE" b="1" dirty="0"/>
              <a:t>Gesetze</a:t>
            </a:r>
          </a:p>
          <a:p>
            <a:r>
              <a:rPr lang="de-DE" dirty="0"/>
              <a:t>Titel, zuletzt geändert am …</a:t>
            </a:r>
          </a:p>
          <a:p>
            <a:r>
              <a:rPr lang="de-DE" dirty="0"/>
              <a:t>Titel, in der Fassung vom …</a:t>
            </a:r>
          </a:p>
          <a:p>
            <a:pPr marL="171470" indent="-171470">
              <a:buFont typeface="Arial" panose="020B0604020202020204" pitchFamily="34" charset="0"/>
              <a:buChar char="•"/>
            </a:pPr>
            <a:endParaRPr lang="de-DE" dirty="0"/>
          </a:p>
          <a:p>
            <a:pPr marL="171470" indent="-17147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45</a:t>
            </a:fld>
            <a:endParaRPr lang="de-DE" dirty="0"/>
          </a:p>
        </p:txBody>
      </p:sp>
    </p:spTree>
    <p:extLst>
      <p:ext uri="{BB962C8B-B14F-4D97-AF65-F5344CB8AC3E}">
        <p14:creationId xmlns:p14="http://schemas.microsoft.com/office/powerpoint/2010/main" val="356785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46</a:t>
            </a:fld>
            <a:endParaRPr lang="de-DE" dirty="0"/>
          </a:p>
        </p:txBody>
      </p:sp>
    </p:spTree>
    <p:extLst>
      <p:ext uri="{BB962C8B-B14F-4D97-AF65-F5344CB8AC3E}">
        <p14:creationId xmlns:p14="http://schemas.microsoft.com/office/powerpoint/2010/main" val="1846220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47</a:t>
            </a:fld>
            <a:endParaRPr lang="de-DE" dirty="0"/>
          </a:p>
        </p:txBody>
      </p:sp>
    </p:spTree>
    <p:extLst>
      <p:ext uri="{BB962C8B-B14F-4D97-AF65-F5344CB8AC3E}">
        <p14:creationId xmlns:p14="http://schemas.microsoft.com/office/powerpoint/2010/main" val="2607325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BD0D50-FEE9-FE47-8F65-35010AE9EAD8}" type="slidenum">
              <a:rPr lang="de-DE" smtClean="0"/>
              <a:pPr/>
              <a:t>48</a:t>
            </a:fld>
            <a:endParaRPr lang="de-DE" dirty="0"/>
          </a:p>
        </p:txBody>
      </p:sp>
    </p:spTree>
    <p:extLst>
      <p:ext uri="{BB962C8B-B14F-4D97-AF65-F5344CB8AC3E}">
        <p14:creationId xmlns:p14="http://schemas.microsoft.com/office/powerpoint/2010/main" val="4011824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smtClean="0"/>
              <a:t>Das</a:t>
            </a:r>
            <a:r>
              <a:rPr lang="de-DE" baseline="0" dirty="0" smtClean="0"/>
              <a:t> Zitieren von Internet-Veröffentlichungen ist kritisch zu sehen und bei der wissenschaftlichen Online-Recherche ist die Qualität der Quellen immer zu beachten. </a:t>
            </a:r>
            <a:endParaRPr lang="de-DE" dirty="0"/>
          </a:p>
          <a:p>
            <a:pPr marL="171470" indent="-171470">
              <a:buFont typeface="Arial" panose="020B0604020202020204" pitchFamily="34" charset="0"/>
              <a:buChar char="•"/>
            </a:pPr>
            <a:r>
              <a:rPr lang="de-DE" dirty="0" smtClean="0"/>
              <a:t>Die</a:t>
            </a:r>
            <a:r>
              <a:rPr lang="de-DE" baseline="0" dirty="0" smtClean="0"/>
              <a:t> Seite einer zitieren Internet-Quelle muss auf der beiliegenden CD gespeichert werden. Damit hat der Betreuer bei der Korrektur ebenfalls Zugang zu den oft schnelllebigen Daten und kann sich zudem von der Richtigkeit überzeugen. </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49</a:t>
            </a:fld>
            <a:endParaRPr lang="de-DE" dirty="0"/>
          </a:p>
        </p:txBody>
      </p:sp>
    </p:spTree>
    <p:extLst>
      <p:ext uri="{BB962C8B-B14F-4D97-AF65-F5344CB8AC3E}">
        <p14:creationId xmlns:p14="http://schemas.microsoft.com/office/powerpoint/2010/main" val="2822990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70" indent="-171470">
              <a:buFont typeface="Arial" panose="020B0604020202020204" pitchFamily="34" charset="0"/>
              <a:buChar char="•"/>
            </a:pPr>
            <a:r>
              <a:rPr lang="de-DE" dirty="0"/>
              <a:t>Die Seitenzahlen laufen weiter</a:t>
            </a:r>
          </a:p>
          <a:p>
            <a:pPr marL="171470" indent="-171470">
              <a:buFont typeface="Arial" panose="020B0604020202020204" pitchFamily="34" charset="0"/>
              <a:buChar char="•"/>
            </a:pPr>
            <a:r>
              <a:rPr lang="de-DE" dirty="0"/>
              <a:t>Jeder einzelne Bestandteil des Anhangs wird mit großen römischen Ziffern bezeichnet</a:t>
            </a:r>
          </a:p>
          <a:p>
            <a:pPr marL="171470" indent="-171470">
              <a:buFont typeface="Arial" panose="020B0604020202020204" pitchFamily="34" charset="0"/>
              <a:buChar char="•"/>
            </a:pPr>
            <a:r>
              <a:rPr lang="de-DE" dirty="0"/>
              <a:t>Evtl. ein eigenes Inhaltsverzeichnis für den Anhang anlegen</a:t>
            </a:r>
          </a:p>
          <a:p>
            <a:pPr marL="171470" indent="-171470">
              <a:buFont typeface="Arial" panose="020B0604020202020204" pitchFamily="34" charset="0"/>
              <a:buChar char="•"/>
            </a:pPr>
            <a:r>
              <a:rPr lang="de-DE" dirty="0"/>
              <a:t>Wenn sehr umfangreich, dann evtl. ein zusätzliches gebundenes Exemplar</a:t>
            </a:r>
          </a:p>
          <a:p>
            <a:pPr marL="171470" indent="-17147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50</a:t>
            </a:fld>
            <a:endParaRPr lang="de-DE" dirty="0"/>
          </a:p>
        </p:txBody>
      </p:sp>
    </p:spTree>
    <p:extLst>
      <p:ext uri="{BB962C8B-B14F-4D97-AF65-F5344CB8AC3E}">
        <p14:creationId xmlns:p14="http://schemas.microsoft.com/office/powerpoint/2010/main" val="97117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Welche</a:t>
            </a:r>
            <a:r>
              <a:rPr lang="en-US" baseline="0" dirty="0" smtClean="0"/>
              <a:t> </a:t>
            </a:r>
            <a:r>
              <a:rPr lang="en-US" baseline="0" dirty="0" err="1" smtClean="0"/>
              <a:t>Forschungslücke</a:t>
            </a:r>
            <a:r>
              <a:rPr lang="en-US" baseline="0" dirty="0" smtClean="0"/>
              <a:t> </a:t>
            </a:r>
            <a:r>
              <a:rPr lang="en-US" baseline="0" dirty="0" err="1" smtClean="0"/>
              <a:t>möchten</a:t>
            </a:r>
            <a:r>
              <a:rPr lang="en-US" baseline="0" dirty="0" smtClean="0"/>
              <a:t> </a:t>
            </a:r>
            <a:r>
              <a:rPr lang="en-US" baseline="0" dirty="0" err="1" smtClean="0"/>
              <a:t>Sie</a:t>
            </a:r>
            <a:r>
              <a:rPr lang="en-US" baseline="0" dirty="0" smtClean="0"/>
              <a:t> </a:t>
            </a:r>
            <a:r>
              <a:rPr lang="en-US" baseline="0" dirty="0" err="1" smtClean="0"/>
              <a:t>mit</a:t>
            </a:r>
            <a:r>
              <a:rPr lang="en-US" baseline="0" dirty="0" smtClean="0"/>
              <a:t> </a:t>
            </a:r>
            <a:r>
              <a:rPr lang="en-US" baseline="0" dirty="0" err="1" smtClean="0"/>
              <a:t>Ihrer</a:t>
            </a:r>
            <a:r>
              <a:rPr lang="en-US" baseline="0" dirty="0" smtClean="0"/>
              <a:t> </a:t>
            </a:r>
            <a:r>
              <a:rPr lang="en-US" baseline="0" dirty="0" err="1" smtClean="0"/>
              <a:t>Arbeit</a:t>
            </a:r>
            <a:r>
              <a:rPr lang="en-US" baseline="0" dirty="0" smtClean="0"/>
              <a:t> </a:t>
            </a:r>
            <a:r>
              <a:rPr lang="en-US" baseline="0" dirty="0" err="1" smtClean="0"/>
              <a:t>beantworten</a:t>
            </a:r>
            <a:r>
              <a:rPr lang="en-US" baseline="0" dirty="0" smtClean="0"/>
              <a:t> (</a:t>
            </a:r>
            <a:r>
              <a:rPr lang="en-US" baseline="0" dirty="0" err="1" smtClean="0"/>
              <a:t>Kernfragen</a:t>
            </a:r>
            <a:r>
              <a:rPr lang="en-US" baseline="0" dirty="0" smtClean="0"/>
              <a:t>) </a:t>
            </a:r>
            <a:endParaRPr lang="en-US" dirty="0" smtClean="0"/>
          </a:p>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6</a:t>
            </a:fld>
            <a:endParaRPr lang="de-DE" dirty="0"/>
          </a:p>
        </p:txBody>
      </p:sp>
    </p:spTree>
    <p:extLst>
      <p:ext uri="{BB962C8B-B14F-4D97-AF65-F5344CB8AC3E}">
        <p14:creationId xmlns:p14="http://schemas.microsoft.com/office/powerpoint/2010/main" val="811626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Unterschrift nicht vergessen</a:t>
            </a:r>
          </a:p>
          <a:p>
            <a:endParaRPr lang="de-DE" dirty="0"/>
          </a:p>
          <a:p>
            <a:r>
              <a:rPr lang="de-DE" dirty="0"/>
              <a:t>BA: gebunden, zweifache Ausfertigung, als </a:t>
            </a:r>
            <a:r>
              <a:rPr lang="de-DE" dirty="0" smtClean="0"/>
              <a:t>CD</a:t>
            </a:r>
            <a:r>
              <a:rPr lang="de-DE" baseline="0" dirty="0" smtClean="0"/>
              <a:t> </a:t>
            </a:r>
            <a:r>
              <a:rPr lang="de-DE" dirty="0" smtClean="0"/>
              <a:t>und per Mail</a:t>
            </a:r>
            <a:r>
              <a:rPr lang="de-DE" baseline="0" dirty="0" smtClean="0"/>
              <a:t> als </a:t>
            </a:r>
            <a:r>
              <a:rPr lang="de-DE" baseline="0" dirty="0" err="1" smtClean="0"/>
              <a:t>pdf</a:t>
            </a:r>
            <a:r>
              <a:rPr lang="de-DE" baseline="0" dirty="0" smtClean="0"/>
              <a:t> an den Betreuer/in und Frau Schwarz in cc. </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51</a:t>
            </a:fld>
            <a:endParaRPr lang="de-DE" dirty="0"/>
          </a:p>
        </p:txBody>
      </p:sp>
    </p:spTree>
    <p:extLst>
      <p:ext uri="{BB962C8B-B14F-4D97-AF65-F5344CB8AC3E}">
        <p14:creationId xmlns:p14="http://schemas.microsoft.com/office/powerpoint/2010/main" val="3370170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52</a:t>
            </a:fld>
            <a:endParaRPr lang="de-DE" dirty="0"/>
          </a:p>
        </p:txBody>
      </p:sp>
    </p:spTree>
    <p:extLst>
      <p:ext uri="{BB962C8B-B14F-4D97-AF65-F5344CB8AC3E}">
        <p14:creationId xmlns:p14="http://schemas.microsoft.com/office/powerpoint/2010/main" val="3061451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53</a:t>
            </a:fld>
            <a:endParaRPr lang="de-DE" dirty="0"/>
          </a:p>
        </p:txBody>
      </p:sp>
    </p:spTree>
    <p:extLst>
      <p:ext uri="{BB962C8B-B14F-4D97-AF65-F5344CB8AC3E}">
        <p14:creationId xmlns:p14="http://schemas.microsoft.com/office/powerpoint/2010/main" val="1061125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54</a:t>
            </a:fld>
            <a:endParaRPr lang="de-DE" dirty="0"/>
          </a:p>
        </p:txBody>
      </p:sp>
    </p:spTree>
    <p:extLst>
      <p:ext uri="{BB962C8B-B14F-4D97-AF65-F5344CB8AC3E}">
        <p14:creationId xmlns:p14="http://schemas.microsoft.com/office/powerpoint/2010/main" val="1613286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55</a:t>
            </a:fld>
            <a:endParaRPr lang="de-DE" dirty="0"/>
          </a:p>
        </p:txBody>
      </p:sp>
    </p:spTree>
    <p:extLst>
      <p:ext uri="{BB962C8B-B14F-4D97-AF65-F5344CB8AC3E}">
        <p14:creationId xmlns:p14="http://schemas.microsoft.com/office/powerpoint/2010/main" val="698944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b="0"/>
          </a:p>
          <a:p>
            <a:pPr algn="l"/>
            <a:r>
              <a:rPr lang="de-DE" b="0"/>
              <a:t>http</a:t>
            </a:r>
            <a:r>
              <a:rPr lang="de-DE" b="0" dirty="0"/>
              <a:t>://www.hs-lu.de/service/sl/angebote-fuer-studierende/schreiblabor/zertifikat-fit-fuer-studium-und-beruf.html</a:t>
            </a:r>
          </a:p>
          <a:p>
            <a:pPr algn="l"/>
            <a:r>
              <a:rPr lang="de-DE" b="0" dirty="0"/>
              <a:t>http://www.hs-lu.de/lerncheck.html</a:t>
            </a:r>
          </a:p>
          <a:p>
            <a:pPr algn="ctr"/>
            <a:endParaRPr lang="de-DE" b="1" dirty="0"/>
          </a:p>
          <a:p>
            <a:pPr algn="ctr"/>
            <a:r>
              <a:rPr lang="de-DE" b="1" dirty="0"/>
              <a:t>FRAGEN ?</a:t>
            </a:r>
          </a:p>
        </p:txBody>
      </p:sp>
      <p:sp>
        <p:nvSpPr>
          <p:cNvPr id="4" name="Foliennummernplatzhalter 3"/>
          <p:cNvSpPr>
            <a:spLocks noGrp="1"/>
          </p:cNvSpPr>
          <p:nvPr>
            <p:ph type="sldNum" sz="quarter" idx="10"/>
          </p:nvPr>
        </p:nvSpPr>
        <p:spPr/>
        <p:txBody>
          <a:bodyPr/>
          <a:lstStyle/>
          <a:p>
            <a:fld id="{C8BD0D50-FEE9-FE47-8F65-35010AE9EAD8}" type="slidenum">
              <a:rPr lang="de-DE" smtClean="0"/>
              <a:pPr/>
              <a:t>56</a:t>
            </a:fld>
            <a:endParaRPr lang="de-DE" dirty="0"/>
          </a:p>
        </p:txBody>
      </p:sp>
    </p:spTree>
    <p:extLst>
      <p:ext uri="{BB962C8B-B14F-4D97-AF65-F5344CB8AC3E}">
        <p14:creationId xmlns:p14="http://schemas.microsoft.com/office/powerpoint/2010/main" val="698944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Schreiblabor</a:t>
            </a:r>
            <a:r>
              <a:rPr lang="de-DE" baseline="0" dirty="0" smtClean="0"/>
              <a:t> – Hilfe bei wissenschaftlichem Schreiben – Formulierungen / Verstehen wissenschaftlicher Texte und Wiedergabe </a:t>
            </a:r>
            <a:r>
              <a:rPr lang="de-DE" baseline="0" smtClean="0"/>
              <a:t>/ Zitieren </a:t>
            </a:r>
            <a:endParaRPr lang="de-DE"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57</a:t>
            </a:fld>
            <a:endParaRPr lang="de-DE" dirty="0"/>
          </a:p>
        </p:txBody>
      </p:sp>
    </p:spTree>
    <p:extLst>
      <p:ext uri="{BB962C8B-B14F-4D97-AF65-F5344CB8AC3E}">
        <p14:creationId xmlns:p14="http://schemas.microsoft.com/office/powerpoint/2010/main" val="205142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7</a:t>
            </a:fld>
            <a:endParaRPr lang="de-DE" dirty="0"/>
          </a:p>
        </p:txBody>
      </p:sp>
    </p:spTree>
    <p:extLst>
      <p:ext uri="{BB962C8B-B14F-4D97-AF65-F5344CB8AC3E}">
        <p14:creationId xmlns:p14="http://schemas.microsoft.com/office/powerpoint/2010/main" val="98811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C8BD0D50-FEE9-FE47-8F65-35010AE9EAD8}" type="slidenum">
              <a:rPr lang="de-DE" smtClean="0"/>
              <a:pPr/>
              <a:t>8</a:t>
            </a:fld>
            <a:endParaRPr lang="de-DE" dirty="0"/>
          </a:p>
        </p:txBody>
      </p:sp>
    </p:spTree>
    <p:extLst>
      <p:ext uri="{BB962C8B-B14F-4D97-AF65-F5344CB8AC3E}">
        <p14:creationId xmlns:p14="http://schemas.microsoft.com/office/powerpoint/2010/main" val="90720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9</a:t>
            </a:fld>
            <a:endParaRPr lang="de-DE" dirty="0"/>
          </a:p>
        </p:txBody>
      </p:sp>
    </p:spTree>
    <p:extLst>
      <p:ext uri="{BB962C8B-B14F-4D97-AF65-F5344CB8AC3E}">
        <p14:creationId xmlns:p14="http://schemas.microsoft.com/office/powerpoint/2010/main" val="180655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Falsifizierbare= Widerlegbar</a:t>
            </a:r>
          </a:p>
          <a:p>
            <a:r>
              <a:rPr lang="de-DE" dirty="0"/>
              <a:t>Werner </a:t>
            </a:r>
            <a:r>
              <a:rPr lang="de-DE" dirty="0" err="1"/>
              <a:t>Sesnik</a:t>
            </a:r>
            <a:r>
              <a:rPr lang="de-DE" dirty="0"/>
              <a:t>,</a:t>
            </a:r>
            <a:r>
              <a:rPr lang="de-DE" baseline="0" dirty="0"/>
              <a:t> Einführung in das wissenschaftliche Arbeiten </a:t>
            </a:r>
            <a:endParaRPr lang="de-DE" baseline="0" dirty="0" smtClean="0"/>
          </a:p>
          <a:p>
            <a:endParaRPr lang="de-DE" baseline="0" dirty="0" smtClean="0"/>
          </a:p>
          <a:p>
            <a:r>
              <a:rPr lang="de-DE" b="1" baseline="0" dirty="0" smtClean="0"/>
              <a:t>Nicht nur eine Quelle – eine Sichtweise </a:t>
            </a:r>
            <a:endParaRPr lang="en-US" b="1" dirty="0"/>
          </a:p>
        </p:txBody>
      </p:sp>
      <p:sp>
        <p:nvSpPr>
          <p:cNvPr id="4" name="Foliennummernplatzhalter 3"/>
          <p:cNvSpPr>
            <a:spLocks noGrp="1"/>
          </p:cNvSpPr>
          <p:nvPr>
            <p:ph type="sldNum" sz="quarter" idx="10"/>
          </p:nvPr>
        </p:nvSpPr>
        <p:spPr/>
        <p:txBody>
          <a:bodyPr/>
          <a:lstStyle/>
          <a:p>
            <a:fld id="{C8BD0D50-FEE9-FE47-8F65-35010AE9EAD8}" type="slidenum">
              <a:rPr lang="de-DE" smtClean="0"/>
              <a:pPr/>
              <a:t>10</a:t>
            </a:fld>
            <a:endParaRPr lang="de-DE" dirty="0"/>
          </a:p>
        </p:txBody>
      </p:sp>
    </p:spTree>
    <p:extLst>
      <p:ext uri="{BB962C8B-B14F-4D97-AF65-F5344CB8AC3E}">
        <p14:creationId xmlns:p14="http://schemas.microsoft.com/office/powerpoint/2010/main" val="363412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Textplatzhalter 17"/>
          <p:cNvSpPr>
            <a:spLocks noGrp="1"/>
          </p:cNvSpPr>
          <p:nvPr>
            <p:ph type="body" sz="quarter" idx="11"/>
          </p:nvPr>
        </p:nvSpPr>
        <p:spPr>
          <a:xfrm>
            <a:off x="1208215" y="1668848"/>
            <a:ext cx="7414055" cy="4193747"/>
          </a:xfrm>
        </p:spPr>
        <p:txBody>
          <a:bodyPr/>
          <a:lstStyle>
            <a:lvl1pPr>
              <a:defRPr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platzhalter 1"/>
          <p:cNvSpPr>
            <a:spLocks noGrp="1"/>
          </p:cNvSpPr>
          <p:nvPr>
            <p:ph type="title"/>
          </p:nvPr>
        </p:nvSpPr>
        <p:spPr>
          <a:xfrm>
            <a:off x="423780" y="367650"/>
            <a:ext cx="4916643" cy="785769"/>
          </a:xfrm>
          <a:prstGeom prst="rect">
            <a:avLst/>
          </a:prstGeom>
        </p:spPr>
        <p:txBody>
          <a:bodyPr vert="horz" lIns="108000" tIns="46800" rIns="108000" bIns="46800" rtlCol="0" anchor="t" anchorCtr="0">
            <a:noAutofit/>
          </a:bodyPr>
          <a:lstStyle>
            <a:lvl1pPr>
              <a:defRPr sz="2400">
                <a:solidFill>
                  <a:schemeClr val="tx1"/>
                </a:solidFill>
              </a:defRPr>
            </a:lvl1pPr>
          </a:lstStyle>
          <a:p>
            <a:r>
              <a:rPr lang="de-DE" dirty="0"/>
              <a:t>Titelmasterformat durch Klicken bearbeiten</a:t>
            </a:r>
          </a:p>
        </p:txBody>
      </p:sp>
    </p:spTree>
    <p:extLst>
      <p:ext uri="{BB962C8B-B14F-4D97-AF65-F5344CB8AC3E}">
        <p14:creationId xmlns:p14="http://schemas.microsoft.com/office/powerpoint/2010/main" val="310675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b="0">
                <a:solidFill>
                  <a:schemeClr val="tx1"/>
                </a:solidFill>
                <a:latin typeface="Arial" panose="020B0604020202020204" pitchFamily="34" charset="0"/>
                <a:cs typeface="Arial" panose="020B0604020202020204" pitchFamily="34" charset="0"/>
              </a:defRPr>
            </a:lvl1pPr>
            <a:lvl2pPr marL="742950" indent="-285750">
              <a:buClrTx/>
              <a:buFont typeface="Arial" panose="020B0604020202020204" pitchFamily="34" charset="0"/>
              <a:buChar char="•"/>
              <a:defRPr lang="de-DE" sz="1800" b="0" i="0" kern="1200" baseline="0" dirty="0" smtClean="0">
                <a:solidFill>
                  <a:schemeClr val="tx1"/>
                </a:solidFill>
                <a:latin typeface="Arial" panose="020B0604020202020204" pitchFamily="34" charset="0"/>
                <a:ea typeface="+mn-ea"/>
                <a:cs typeface="Arial" panose="020B0604020202020204" pitchFamily="34" charset="0"/>
              </a:defRPr>
            </a:lvl2pPr>
            <a:lvl3pPr>
              <a:defRPr lang="de-DE" sz="1800" b="0" i="0" kern="1200" baseline="0" dirty="0" smtClean="0">
                <a:solidFill>
                  <a:schemeClr val="tx1"/>
                </a:solidFill>
                <a:latin typeface="Arial" panose="020B0604020202020204" pitchFamily="34" charset="0"/>
                <a:ea typeface="+mn-ea"/>
                <a:cs typeface="Arial" panose="020B0604020202020204" pitchFamily="34" charset="0"/>
              </a:defRPr>
            </a:lvl3pPr>
            <a:lvl4pPr>
              <a:defRPr lang="de-DE" sz="1800" b="0" i="0" kern="1200" baseline="0" dirty="0" smtClean="0">
                <a:solidFill>
                  <a:schemeClr val="tx1"/>
                </a:solidFill>
                <a:latin typeface="Arial" panose="020B0604020202020204" pitchFamily="34" charset="0"/>
                <a:ea typeface="+mn-ea"/>
                <a:cs typeface="Arial" panose="020B0604020202020204" pitchFamily="34" charset="0"/>
              </a:defRPr>
            </a:lvl4pPr>
            <a:lvl5pPr>
              <a:defRPr lang="en-US" sz="1800" b="0" i="0" kern="1200" baseline="0" dirty="0">
                <a:solidFill>
                  <a:schemeClr val="tx1"/>
                </a:solidFill>
                <a:latin typeface="Arial" panose="020B0604020202020204" pitchFamily="34" charset="0"/>
                <a:ea typeface="+mn-ea"/>
                <a:cs typeface="Arial" panose="020B0604020202020204" pitchFamily="34" charset="0"/>
              </a:defRPr>
            </a:lvl5pPr>
          </a:lstStyle>
          <a:p>
            <a:pPr lvl="0" eaLnBrk="1" latinLnBrk="0" hangingPunct="1"/>
            <a:r>
              <a:rPr lang="de-DE" dirty="0"/>
              <a:t>Textmasterformate durch Klicken bearbeiten</a:t>
            </a:r>
          </a:p>
          <a:p>
            <a:pPr lvl="1" eaLnBrk="1" latinLnBrk="0" hangingPunct="1"/>
            <a:endParaRPr lang="de-DE" dirty="0"/>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tangle 2"/>
          <p:cNvSpPr>
            <a:spLocks noGrp="1" noChangeArrowheads="1"/>
          </p:cNvSpPr>
          <p:nvPr userDrawn="1">
            <p:ph type="title" hasCustomPrompt="1"/>
          </p:nvPr>
        </p:nvSpPr>
        <p:spPr>
          <a:xfrm>
            <a:off x="360000" y="180000"/>
            <a:ext cx="6783768" cy="468000"/>
          </a:xfrm>
          <a:prstGeom prst="rect">
            <a:avLst/>
          </a:prstGeom>
        </p:spPr>
        <p:txBody>
          <a:bodyPr>
            <a:noAutofit/>
          </a:bodyPr>
          <a:lstStyle>
            <a:lvl1pPr algn="l">
              <a:defRPr sz="2400">
                <a:solidFill>
                  <a:schemeClr val="tx1"/>
                </a:solidFill>
                <a:latin typeface="Arial" panose="020B0604020202020204" pitchFamily="34" charset="0"/>
                <a:cs typeface="Arial" panose="020B0604020202020204" pitchFamily="34" charset="0"/>
              </a:defRPr>
            </a:lvl1pPr>
          </a:lstStyle>
          <a:p>
            <a:pPr eaLnBrk="1" hangingPunct="1"/>
            <a:r>
              <a:rPr lang="de-DE" sz="2800" dirty="0">
                <a:solidFill>
                  <a:schemeClr val="bg1"/>
                </a:solidFill>
                <a:latin typeface="Arial" panose="020B0604020202020204" pitchFamily="34" charset="0"/>
                <a:cs typeface="Arial" panose="020B0604020202020204" pitchFamily="34" charset="0"/>
              </a:rPr>
              <a:t>	</a:t>
            </a:r>
            <a:endParaRPr lang="de-DE" sz="2800" dirty="0">
              <a:solidFill>
                <a:schemeClr val="bg1"/>
              </a:solidFill>
              <a:latin typeface="+mn-lt"/>
            </a:endParaRPr>
          </a:p>
        </p:txBody>
      </p:sp>
    </p:spTree>
    <p:extLst>
      <p:ext uri="{BB962C8B-B14F-4D97-AF65-F5344CB8AC3E}">
        <p14:creationId xmlns:p14="http://schemas.microsoft.com/office/powerpoint/2010/main" val="146530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7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Textplatzhalter 17"/>
          <p:cNvSpPr>
            <a:spLocks noGrp="1"/>
          </p:cNvSpPr>
          <p:nvPr>
            <p:ph type="body" sz="quarter" idx="11"/>
          </p:nvPr>
        </p:nvSpPr>
        <p:spPr>
          <a:xfrm>
            <a:off x="618074" y="2040851"/>
            <a:ext cx="4821500" cy="216662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platzhalter 2"/>
          <p:cNvSpPr>
            <a:spLocks noGrp="1"/>
          </p:cNvSpPr>
          <p:nvPr>
            <p:ph type="title"/>
          </p:nvPr>
        </p:nvSpPr>
        <p:spPr>
          <a:xfrm>
            <a:off x="654288" y="274638"/>
            <a:ext cx="4467893" cy="887138"/>
          </a:xfrm>
          <a:prstGeom prst="rect">
            <a:avLst/>
          </a:prstGeom>
        </p:spPr>
        <p:txBody>
          <a:bodyPr vert="horz" lIns="91440" tIns="45720" rIns="91440" bIns="45720" rtlCol="0" anchor="t" anchorCtr="0">
            <a:noAutofit/>
          </a:bodyPr>
          <a:lstStyle/>
          <a:p>
            <a:r>
              <a:rPr lang="de-DE"/>
              <a:t>Titelmasterformat durch Klicken bearbeiten</a:t>
            </a:r>
          </a:p>
        </p:txBody>
      </p:sp>
    </p:spTree>
    <p:extLst>
      <p:ext uri="{BB962C8B-B14F-4D97-AF65-F5344CB8AC3E}">
        <p14:creationId xmlns:p14="http://schemas.microsoft.com/office/powerpoint/2010/main" val="1667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Bild 24"/>
          <p:cNvPicPr>
            <a:picLocks noChangeAspect="1"/>
          </p:cNvPicPr>
          <p:nvPr/>
        </p:nvPicPr>
        <p:blipFill>
          <a:blip r:embed="rId5"/>
          <a:stretch>
            <a:fillRect/>
          </a:stretch>
        </p:blipFill>
        <p:spPr>
          <a:xfrm>
            <a:off x="99645" y="3565788"/>
            <a:ext cx="980768" cy="2418735"/>
          </a:xfrm>
          <a:prstGeom prst="rect">
            <a:avLst/>
          </a:prstGeom>
        </p:spPr>
      </p:pic>
      <p:pic>
        <p:nvPicPr>
          <p:cNvPr id="26" name="Bild 25"/>
          <p:cNvPicPr>
            <a:picLocks noChangeAspect="1"/>
          </p:cNvPicPr>
          <p:nvPr/>
        </p:nvPicPr>
        <p:blipFill>
          <a:blip r:embed="rId6"/>
          <a:stretch>
            <a:fillRect/>
          </a:stretch>
        </p:blipFill>
        <p:spPr>
          <a:xfrm>
            <a:off x="103568" y="5976167"/>
            <a:ext cx="4911213" cy="899652"/>
          </a:xfrm>
          <a:prstGeom prst="rect">
            <a:avLst/>
          </a:prstGeom>
        </p:spPr>
      </p:pic>
      <p:sp>
        <p:nvSpPr>
          <p:cNvPr id="4" name="Rechteck 3"/>
          <p:cNvSpPr/>
          <p:nvPr/>
        </p:nvSpPr>
        <p:spPr>
          <a:xfrm>
            <a:off x="0" y="1296000"/>
            <a:ext cx="108000" cy="5580000"/>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sp>
        <p:nvSpPr>
          <p:cNvPr id="18" name="Rechteck 17"/>
          <p:cNvSpPr/>
          <p:nvPr/>
        </p:nvSpPr>
        <p:spPr>
          <a:xfrm>
            <a:off x="5373843" y="6578616"/>
            <a:ext cx="3780000" cy="271288"/>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dirty="0">
              <a:latin typeface="Arial"/>
            </a:endParaRPr>
          </a:p>
        </p:txBody>
      </p:sp>
      <p:pic>
        <p:nvPicPr>
          <p:cNvPr id="19" name="Bild 18"/>
          <p:cNvPicPr>
            <a:picLocks noChangeAspect="1"/>
          </p:cNvPicPr>
          <p:nvPr/>
        </p:nvPicPr>
        <p:blipFill>
          <a:blip r:embed="rId7"/>
          <a:stretch>
            <a:fillRect/>
          </a:stretch>
        </p:blipFill>
        <p:spPr>
          <a:xfrm>
            <a:off x="0" y="124"/>
            <a:ext cx="4572153" cy="1307636"/>
          </a:xfrm>
          <a:prstGeom prst="rect">
            <a:avLst/>
          </a:prstGeom>
        </p:spPr>
      </p:pic>
      <p:pic>
        <p:nvPicPr>
          <p:cNvPr id="14" name="Bild 13"/>
          <p:cNvPicPr>
            <a:picLocks noChangeAspect="1"/>
          </p:cNvPicPr>
          <p:nvPr/>
        </p:nvPicPr>
        <p:blipFill>
          <a:blip r:embed="rId8"/>
          <a:stretch>
            <a:fillRect/>
          </a:stretch>
        </p:blipFill>
        <p:spPr>
          <a:xfrm>
            <a:off x="-1196" y="1316456"/>
            <a:ext cx="104764" cy="5533448"/>
          </a:xfrm>
          <a:prstGeom prst="rect">
            <a:avLst/>
          </a:prstGeom>
        </p:spPr>
      </p:pic>
      <p:sp>
        <p:nvSpPr>
          <p:cNvPr id="10" name="Textplatzhalter 13"/>
          <p:cNvSpPr>
            <a:spLocks noGrp="1"/>
          </p:cNvSpPr>
          <p:nvPr>
            <p:ph type="body" idx="1"/>
          </p:nvPr>
        </p:nvSpPr>
        <p:spPr>
          <a:xfrm>
            <a:off x="1221946" y="1600201"/>
            <a:ext cx="7571946" cy="42418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platzhalter 2"/>
          <p:cNvSpPr>
            <a:spLocks noGrp="1"/>
          </p:cNvSpPr>
          <p:nvPr>
            <p:ph type="title"/>
          </p:nvPr>
        </p:nvSpPr>
        <p:spPr>
          <a:xfrm>
            <a:off x="457200" y="274638"/>
            <a:ext cx="8229600" cy="1135062"/>
          </a:xfrm>
          <a:prstGeom prst="rect">
            <a:avLst/>
          </a:prstGeom>
        </p:spPr>
        <p:txBody>
          <a:bodyPr vert="horz" lIns="91440" tIns="45720" rIns="91440" bIns="45720" rtlCol="0" anchor="t" anchorCtr="0">
            <a:noAutofit/>
          </a:bodyPr>
          <a:lstStyle/>
          <a:p>
            <a:pPr marL="0" lvl="0" indent="0" algn="l" defTabSz="457200" rtl="0" eaLnBrk="1" latinLnBrk="0" hangingPunct="1">
              <a:spcBef>
                <a:spcPct val="20000"/>
              </a:spcBef>
              <a:buFontTx/>
              <a:buNone/>
            </a:pPr>
            <a:endParaRPr lang="de-DE" dirty="0"/>
          </a:p>
        </p:txBody>
      </p:sp>
      <p:pic>
        <p:nvPicPr>
          <p:cNvPr id="12" name="Grafik 11"/>
          <p:cNvPicPr/>
          <p:nvPr userDrawn="1"/>
        </p:nvPicPr>
        <p:blipFill>
          <a:blip r:embed="rId9">
            <a:extLst>
              <a:ext uri="{28A0092B-C50C-407E-A947-70E740481C1C}">
                <a14:useLocalDpi xmlns:a14="http://schemas.microsoft.com/office/drawing/2010/main" val="0"/>
              </a:ext>
            </a:extLst>
          </a:blip>
          <a:stretch>
            <a:fillRect/>
          </a:stretch>
        </p:blipFill>
        <p:spPr>
          <a:xfrm>
            <a:off x="6005908" y="274638"/>
            <a:ext cx="2787984" cy="677754"/>
          </a:xfrm>
          <a:prstGeom prst="rect">
            <a:avLst/>
          </a:prstGeom>
        </p:spPr>
      </p:pic>
      <p:sp>
        <p:nvSpPr>
          <p:cNvPr id="2" name="Textfeld 1"/>
          <p:cNvSpPr txBox="1"/>
          <p:nvPr userDrawn="1"/>
        </p:nvSpPr>
        <p:spPr>
          <a:xfrm>
            <a:off x="5435600" y="6527814"/>
            <a:ext cx="1871133" cy="369332"/>
          </a:xfrm>
          <a:prstGeom prst="rect">
            <a:avLst/>
          </a:prstGeom>
          <a:noFill/>
        </p:spPr>
        <p:txBody>
          <a:bodyPr wrap="square" rtlCol="0">
            <a:spAutoFit/>
          </a:bodyPr>
          <a:lstStyle/>
          <a:p>
            <a:r>
              <a:rPr lang="de-DE" b="1" dirty="0">
                <a:solidFill>
                  <a:schemeClr val="bg1"/>
                </a:solidFill>
              </a:rPr>
              <a:t>www.hwg-lu.de</a:t>
            </a:r>
          </a:p>
        </p:txBody>
      </p:sp>
    </p:spTree>
    <p:extLst>
      <p:ext uri="{BB962C8B-B14F-4D97-AF65-F5344CB8AC3E}">
        <p14:creationId xmlns:p14="http://schemas.microsoft.com/office/powerpoint/2010/main" val="126852430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Lst>
  <p:hf sldNum="0" hdr="0"/>
  <p:txStyles>
    <p:titleStyle>
      <a:lvl1pPr algn="l" defTabSz="457200" rtl="0" eaLnBrk="1" latinLnBrk="0" hangingPunct="1">
        <a:spcBef>
          <a:spcPct val="0"/>
        </a:spcBef>
        <a:buNone/>
        <a:defRPr lang="de-DE" sz="2400" b="1" i="0" kern="1200" baseline="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457200" rtl="0" eaLnBrk="1" latinLnBrk="0" hangingPunct="1">
        <a:spcBef>
          <a:spcPct val="20000"/>
        </a:spcBef>
        <a:buFontTx/>
        <a:buNone/>
        <a:defRPr sz="2000" b="0" i="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457200" rtl="0" eaLnBrk="1" latinLnBrk="0" hangingPunct="1">
        <a:spcBef>
          <a:spcPct val="20000"/>
        </a:spcBef>
        <a:buClr>
          <a:schemeClr val="tx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71700" indent="-34290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Bild 17"/>
          <p:cNvPicPr>
            <a:picLocks noChangeAspect="1"/>
          </p:cNvPicPr>
          <p:nvPr/>
        </p:nvPicPr>
        <p:blipFill>
          <a:blip r:embed="rId3"/>
          <a:stretch>
            <a:fillRect/>
          </a:stretch>
        </p:blipFill>
        <p:spPr>
          <a:xfrm>
            <a:off x="0" y="1302562"/>
            <a:ext cx="9144000" cy="5570621"/>
          </a:xfrm>
          <a:prstGeom prst="rect">
            <a:avLst/>
          </a:prstGeom>
        </p:spPr>
      </p:pic>
      <p:sp>
        <p:nvSpPr>
          <p:cNvPr id="3" name="Rechteck 2"/>
          <p:cNvSpPr/>
          <p:nvPr/>
        </p:nvSpPr>
        <p:spPr>
          <a:xfrm>
            <a:off x="114718" y="1936979"/>
            <a:ext cx="5315084" cy="224484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sp>
        <p:nvSpPr>
          <p:cNvPr id="10" name="Textplatzhalter 13"/>
          <p:cNvSpPr>
            <a:spLocks noGrp="1"/>
          </p:cNvSpPr>
          <p:nvPr>
            <p:ph type="body" idx="1"/>
          </p:nvPr>
        </p:nvSpPr>
        <p:spPr>
          <a:xfrm>
            <a:off x="654288" y="2155052"/>
            <a:ext cx="4775514" cy="202677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p:nvSpPr>
        <p:spPr>
          <a:xfrm>
            <a:off x="5373843" y="6578616"/>
            <a:ext cx="3780000" cy="288000"/>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pic>
        <p:nvPicPr>
          <p:cNvPr id="13" name="Bild 12"/>
          <p:cNvPicPr>
            <a:picLocks noChangeAspect="1"/>
          </p:cNvPicPr>
          <p:nvPr/>
        </p:nvPicPr>
        <p:blipFill>
          <a:blip r:embed="rId4"/>
          <a:stretch>
            <a:fillRect/>
          </a:stretch>
        </p:blipFill>
        <p:spPr>
          <a:xfrm>
            <a:off x="0" y="124"/>
            <a:ext cx="4572153" cy="1307636"/>
          </a:xfrm>
          <a:prstGeom prst="rect">
            <a:avLst/>
          </a:prstGeom>
        </p:spPr>
      </p:pic>
      <p:sp>
        <p:nvSpPr>
          <p:cNvPr id="16" name="Rechteck 15"/>
          <p:cNvSpPr/>
          <p:nvPr/>
        </p:nvSpPr>
        <p:spPr>
          <a:xfrm>
            <a:off x="0" y="1296000"/>
            <a:ext cx="108000" cy="5580000"/>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Arial"/>
            </a:endParaRPr>
          </a:p>
        </p:txBody>
      </p:sp>
      <p:sp>
        <p:nvSpPr>
          <p:cNvPr id="11" name="Titelplatzhalter 2"/>
          <p:cNvSpPr>
            <a:spLocks noGrp="1"/>
          </p:cNvSpPr>
          <p:nvPr>
            <p:ph type="title"/>
          </p:nvPr>
        </p:nvSpPr>
        <p:spPr>
          <a:xfrm>
            <a:off x="654288" y="274638"/>
            <a:ext cx="4467893" cy="887138"/>
          </a:xfrm>
          <a:prstGeom prst="rect">
            <a:avLst/>
          </a:prstGeom>
        </p:spPr>
        <p:txBody>
          <a:bodyPr vert="horz" lIns="91440" tIns="45720" rIns="91440" bIns="45720" rtlCol="0" anchor="t" anchorCtr="0">
            <a:noAutofit/>
          </a:bodyPr>
          <a:lstStyle/>
          <a:p>
            <a:r>
              <a:rPr lang="de-DE" dirty="0"/>
              <a:t>Mastertitelformat bearbeiten</a:t>
            </a:r>
          </a:p>
        </p:txBody>
      </p:sp>
      <p:pic>
        <p:nvPicPr>
          <p:cNvPr id="15" name="Grafik 14"/>
          <p:cNvPicPr/>
          <p:nvPr userDrawn="1"/>
        </p:nvPicPr>
        <p:blipFill>
          <a:blip r:embed="rId5">
            <a:extLst>
              <a:ext uri="{28A0092B-C50C-407E-A947-70E740481C1C}">
                <a14:useLocalDpi xmlns:a14="http://schemas.microsoft.com/office/drawing/2010/main" val="0"/>
              </a:ext>
            </a:extLst>
          </a:blip>
          <a:stretch>
            <a:fillRect/>
          </a:stretch>
        </p:blipFill>
        <p:spPr>
          <a:xfrm>
            <a:off x="6005908" y="274638"/>
            <a:ext cx="2787984" cy="677754"/>
          </a:xfrm>
          <a:prstGeom prst="rect">
            <a:avLst/>
          </a:prstGeom>
        </p:spPr>
      </p:pic>
      <p:sp>
        <p:nvSpPr>
          <p:cNvPr id="17" name="Textfeld 16"/>
          <p:cNvSpPr txBox="1"/>
          <p:nvPr userDrawn="1"/>
        </p:nvSpPr>
        <p:spPr>
          <a:xfrm>
            <a:off x="5435600" y="6527814"/>
            <a:ext cx="1871133" cy="369332"/>
          </a:xfrm>
          <a:prstGeom prst="rect">
            <a:avLst/>
          </a:prstGeom>
          <a:noFill/>
        </p:spPr>
        <p:txBody>
          <a:bodyPr wrap="square" rtlCol="0">
            <a:spAutoFit/>
          </a:bodyPr>
          <a:lstStyle/>
          <a:p>
            <a:r>
              <a:rPr lang="de-DE" b="1" dirty="0">
                <a:solidFill>
                  <a:schemeClr val="bg1"/>
                </a:solidFill>
              </a:rPr>
              <a:t>www.hwg-lu.de</a:t>
            </a:r>
          </a:p>
        </p:txBody>
      </p:sp>
    </p:spTree>
    <p:extLst>
      <p:ext uri="{BB962C8B-B14F-4D97-AF65-F5344CB8AC3E}">
        <p14:creationId xmlns:p14="http://schemas.microsoft.com/office/powerpoint/2010/main" val="3174736098"/>
      </p:ext>
    </p:extLst>
  </p:cSld>
  <p:clrMap bg1="lt1" tx1="dk1" bg2="lt2" tx2="dk2" accent1="accent1" accent2="accent2" accent3="accent3" accent4="accent4" accent5="accent5" accent6="accent6" hlink="hlink" folHlink="folHlink"/>
  <p:sldLayoutIdLst>
    <p:sldLayoutId id="2147483658" r:id="rId1"/>
  </p:sldLayoutIdLst>
  <p:hf sldNum="0" hdr="0"/>
  <p:txStyles>
    <p:titleStyle>
      <a:lvl1pPr algn="l" defTabSz="457200" rtl="0" eaLnBrk="1" latinLnBrk="0" hangingPunct="1">
        <a:spcBef>
          <a:spcPct val="0"/>
        </a:spcBef>
        <a:buNone/>
        <a:defRPr sz="2000" b="1" i="0" kern="1200">
          <a:solidFill>
            <a:schemeClr val="tx1"/>
          </a:solidFill>
          <a:latin typeface="Arial"/>
          <a:ea typeface="+mj-ea"/>
          <a:cs typeface="Arial"/>
        </a:defRPr>
      </a:lvl1pPr>
    </p:titleStyle>
    <p:bodyStyle>
      <a:lvl1pPr marL="0" indent="0" algn="l" defTabSz="457200" rtl="0" eaLnBrk="1" latinLnBrk="0" hangingPunct="1">
        <a:spcBef>
          <a:spcPct val="20000"/>
        </a:spcBef>
        <a:buFontTx/>
        <a:buNone/>
        <a:defRPr sz="2000" b="1" i="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hwg-lu.de/service/studium-lehre/angebote-fuer-studierende/schreiblabo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Katharina.Notheis@hwg-lu.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hwg-lu.de/fileadmin/user_upload/fachbereiche/fachbereich-1/Richtlinie_WissenschaftlicheArbeitenFB1_Stand_Juli2022_1.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katharina.notheis@hwg-lu.d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hwg-lu.de/schreiblabor.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olat.vcrp.de/url/RepositoryEntry/148458720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a:xfrm>
            <a:off x="1208215" y="3523372"/>
            <a:ext cx="7414055" cy="1723746"/>
          </a:xfrm>
        </p:spPr>
        <p:txBody>
          <a:bodyPr/>
          <a:lstStyle/>
          <a:p>
            <a:pPr algn="ctr">
              <a:lnSpc>
                <a:spcPct val="150000"/>
              </a:lnSpc>
            </a:pPr>
            <a:r>
              <a:rPr lang="de-DE" dirty="0"/>
              <a:t>Infoveranstaltung zum Auslandssemester </a:t>
            </a:r>
          </a:p>
          <a:p>
            <a:pPr algn="ctr">
              <a:lnSpc>
                <a:spcPct val="150000"/>
              </a:lnSpc>
            </a:pPr>
            <a:r>
              <a:rPr lang="de-DE" dirty="0"/>
              <a:t>i</a:t>
            </a:r>
            <a:r>
              <a:rPr lang="de-DE" dirty="0" smtClean="0"/>
              <a:t>n den Bachelorstudiengängen </a:t>
            </a:r>
            <a:endParaRPr lang="de-DE" dirty="0"/>
          </a:p>
          <a:p>
            <a:pPr algn="ctr">
              <a:lnSpc>
                <a:spcPct val="150000"/>
              </a:lnSpc>
            </a:pPr>
            <a:r>
              <a:rPr lang="de-DE" dirty="0" smtClean="0"/>
              <a:t>BIM und BMC</a:t>
            </a:r>
          </a:p>
          <a:p>
            <a:pPr algn="ctr">
              <a:lnSpc>
                <a:spcPct val="150000"/>
              </a:lnSpc>
            </a:pPr>
            <a:endParaRPr lang="de-DE" dirty="0"/>
          </a:p>
          <a:p>
            <a:pPr algn="ctr">
              <a:lnSpc>
                <a:spcPct val="150000"/>
              </a:lnSpc>
            </a:pPr>
            <a:endParaRPr lang="de-DE" dirty="0"/>
          </a:p>
          <a:p>
            <a:endParaRPr lang="de-DE" dirty="0"/>
          </a:p>
        </p:txBody>
      </p:sp>
      <p:sp>
        <p:nvSpPr>
          <p:cNvPr id="5" name="Titel 1"/>
          <p:cNvSpPr>
            <a:spLocks noGrp="1"/>
          </p:cNvSpPr>
          <p:nvPr>
            <p:ph type="title"/>
          </p:nvPr>
        </p:nvSpPr>
        <p:spPr>
          <a:xfrm>
            <a:off x="161347" y="32407"/>
            <a:ext cx="4916643" cy="1259130"/>
          </a:xfrm>
        </p:spPr>
        <p:txBody>
          <a:bodyPr/>
          <a:lstStyle/>
          <a:p>
            <a:r>
              <a:rPr lang="de-DE" dirty="0" err="1" smtClean="0"/>
              <a:t>Bachelorandenseminar</a:t>
            </a:r>
            <a:r>
              <a:rPr lang="de-DE" dirty="0" smtClean="0"/>
              <a:t/>
            </a:r>
            <a:br>
              <a:rPr lang="de-DE" dirty="0" smtClean="0"/>
            </a:br>
            <a:r>
              <a:rPr lang="de-DE" dirty="0" smtClean="0"/>
              <a:t>BMC / BIM 740</a:t>
            </a:r>
            <a:br>
              <a:rPr lang="de-DE" dirty="0" smtClean="0"/>
            </a:br>
            <a:r>
              <a:rPr lang="de-DE" dirty="0" smtClean="0"/>
              <a:t>BCO 620</a:t>
            </a:r>
            <a:r>
              <a:rPr lang="de-DE" dirty="0"/>
              <a:t/>
            </a:r>
            <a:br>
              <a:rPr lang="de-DE" dirty="0"/>
            </a:br>
            <a:endParaRPr lang="de-DE" dirty="0"/>
          </a:p>
        </p:txBody>
      </p:sp>
      <p:sp>
        <p:nvSpPr>
          <p:cNvPr id="6" name="Rectangle 10"/>
          <p:cNvSpPr txBox="1">
            <a:spLocks noChangeArrowheads="1"/>
          </p:cNvSpPr>
          <p:nvPr/>
        </p:nvSpPr>
        <p:spPr bwMode="auto">
          <a:xfrm>
            <a:off x="1244568" y="2759893"/>
            <a:ext cx="7666844" cy="285045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rtlCol="0" anchor="ctr">
            <a:normAutofit/>
          </a:bodyPr>
          <a:lstStyle>
            <a:lvl1pPr marL="0" indent="0" algn="l" defTabSz="457200" rtl="0" eaLnBrk="1" latinLnBrk="0" hangingPunct="1">
              <a:spcBef>
                <a:spcPct val="20000"/>
              </a:spcBef>
              <a:buFontTx/>
              <a:buNone/>
              <a:defRPr sz="2000" b="1"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400" dirty="0" smtClean="0">
                <a:solidFill>
                  <a:schemeClr val="bg1"/>
                </a:solidFill>
              </a:rPr>
              <a:t>Herzlich Willkommen</a:t>
            </a:r>
          </a:p>
          <a:p>
            <a:r>
              <a:rPr lang="de-DE" b="0" dirty="0" smtClean="0">
                <a:solidFill>
                  <a:schemeClr val="bg1"/>
                </a:solidFill>
              </a:rPr>
              <a:t>liebe Studierende im Bachelor-Studiengang</a:t>
            </a:r>
          </a:p>
          <a:p>
            <a:r>
              <a:rPr lang="de-DE" dirty="0" smtClean="0">
                <a:solidFill>
                  <a:schemeClr val="bg1"/>
                </a:solidFill>
              </a:rPr>
              <a:t>BIM</a:t>
            </a:r>
          </a:p>
          <a:p>
            <a:endParaRPr lang="de-DE" dirty="0" smtClean="0">
              <a:solidFill>
                <a:schemeClr val="bg1"/>
              </a:solidFill>
            </a:endParaRPr>
          </a:p>
          <a:p>
            <a:endParaRPr lang="de-DE" dirty="0" smtClean="0">
              <a:solidFill>
                <a:schemeClr val="bg1"/>
              </a:solidFill>
            </a:endParaRPr>
          </a:p>
          <a:p>
            <a:r>
              <a:rPr lang="de-DE" sz="1200" b="0" dirty="0" smtClean="0">
                <a:solidFill>
                  <a:schemeClr val="bg1"/>
                </a:solidFill>
              </a:rPr>
              <a:t>Katharina Notheis										</a:t>
            </a:r>
            <a:r>
              <a:rPr lang="de-DE" sz="1200" b="0" dirty="0" err="1" smtClean="0">
                <a:solidFill>
                  <a:schemeClr val="bg1"/>
                </a:solidFill>
              </a:rPr>
              <a:t>WiSe</a:t>
            </a:r>
            <a:r>
              <a:rPr lang="de-DE" sz="1200" b="0" dirty="0" smtClean="0">
                <a:solidFill>
                  <a:schemeClr val="bg1"/>
                </a:solidFill>
              </a:rPr>
              <a:t> 22/23 	13.10.2022</a:t>
            </a:r>
            <a:endParaRPr lang="de-DE" sz="1200" b="0" dirty="0">
              <a:solidFill>
                <a:schemeClr val="bg1"/>
              </a:solidFill>
            </a:endParaRPr>
          </a:p>
        </p:txBody>
      </p:sp>
      <p:pic>
        <p:nvPicPr>
          <p:cNvPr id="8" name="Grafik 7"/>
          <p:cNvPicPr/>
          <p:nvPr/>
        </p:nvPicPr>
        <p:blipFill>
          <a:blip r:embed="rId3"/>
          <a:stretch>
            <a:fillRect/>
          </a:stretch>
        </p:blipFill>
        <p:spPr>
          <a:xfrm>
            <a:off x="3994765" y="1644494"/>
            <a:ext cx="4953000" cy="133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81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68941" y="227115"/>
            <a:ext cx="8449049" cy="72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Wissenschaftlicher </a:t>
            </a:r>
          </a:p>
          <a:p>
            <a:pPr>
              <a:defRPr/>
            </a:pPr>
            <a:r>
              <a:rPr lang="de-DE" sz="2400" b="1" dirty="0">
                <a:solidFill>
                  <a:schemeClr val="tx1"/>
                </a:solidFill>
                <a:latin typeface="Arial" panose="020B0604020202020204" pitchFamily="34" charset="0"/>
                <a:cs typeface="Arial" panose="020B0604020202020204" pitchFamily="34" charset="0"/>
              </a:rPr>
              <a:t>Objektivitätsanspruch</a:t>
            </a:r>
          </a:p>
        </p:txBody>
      </p:sp>
      <p:sp>
        <p:nvSpPr>
          <p:cNvPr id="23555" name="Rechteck 1"/>
          <p:cNvSpPr>
            <a:spLocks noChangeArrowheads="1"/>
          </p:cNvSpPr>
          <p:nvPr/>
        </p:nvSpPr>
        <p:spPr bwMode="auto">
          <a:xfrm>
            <a:off x="930275" y="1227138"/>
            <a:ext cx="82137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SzPct val="112000"/>
              <a:buFont typeface="Arial" panose="020B0604020202020204" pitchFamily="34" charset="0"/>
              <a:buChar char="•"/>
              <a:defRPr/>
            </a:pPr>
            <a:r>
              <a:rPr lang="de-DE" altLang="de-DE" sz="1800" b="0" dirty="0"/>
              <a:t>Falsifizierbare Aussagen </a:t>
            </a:r>
            <a:r>
              <a:rPr lang="de-DE" altLang="de-DE" sz="1800" b="0" dirty="0" smtClean="0"/>
              <a:t>– </a:t>
            </a:r>
            <a:r>
              <a:rPr lang="de-DE" altLang="de-DE" sz="1800" b="1" dirty="0" smtClean="0"/>
              <a:t>Widerlegbar!</a:t>
            </a:r>
            <a:r>
              <a:rPr lang="de-DE" altLang="de-DE" sz="1800" b="0" dirty="0" smtClean="0"/>
              <a:t> (Quelle</a:t>
            </a:r>
            <a:r>
              <a:rPr lang="de-DE" altLang="de-DE" sz="1800" b="0" dirty="0"/>
              <a:t>, Vorgehensweise)</a:t>
            </a:r>
            <a:endParaRPr lang="de-DE" altLang="de-DE" sz="1400" b="0" dirty="0"/>
          </a:p>
          <a:p>
            <a:pPr eaLnBrk="1" hangingPunct="1">
              <a:spcBef>
                <a:spcPct val="0"/>
              </a:spcBef>
              <a:buSzPct val="112000"/>
              <a:buFont typeface="Arial" panose="020B0604020202020204" pitchFamily="34" charset="0"/>
              <a:buChar char="•"/>
              <a:defRPr/>
            </a:pPr>
            <a:r>
              <a:rPr lang="de-DE" altLang="de-DE" sz="1800" b="0" dirty="0"/>
              <a:t>keine „Bauchentscheidungen“ (subjektiv), sondern nachvollziehbare Begründung</a:t>
            </a:r>
            <a:endParaRPr lang="de-DE" altLang="de-DE" sz="1400" b="0" dirty="0"/>
          </a:p>
          <a:p>
            <a:pPr eaLnBrk="1" hangingPunct="1">
              <a:lnSpc>
                <a:spcPct val="150000"/>
              </a:lnSpc>
              <a:spcBef>
                <a:spcPct val="0"/>
              </a:spcBef>
              <a:buSzPct val="112000"/>
              <a:buFont typeface="Arial" panose="020B0604020202020204" pitchFamily="34" charset="0"/>
              <a:buChar char="•"/>
              <a:defRPr/>
            </a:pPr>
            <a:r>
              <a:rPr lang="de-DE" altLang="de-DE" sz="1800" b="0" dirty="0"/>
              <a:t>Nach-Denken über wissenschaftliche Theorien Anderer</a:t>
            </a:r>
          </a:p>
          <a:p>
            <a:pPr marL="800100" lvl="1" indent="-342900" eaLnBrk="1" hangingPunct="1">
              <a:spcBef>
                <a:spcPct val="0"/>
              </a:spcBef>
              <a:buSzPct val="112000"/>
              <a:buFont typeface="Arial" panose="020B0604020202020204" pitchFamily="34" charset="0"/>
              <a:buChar char="•"/>
              <a:defRPr/>
            </a:pPr>
            <a:r>
              <a:rPr lang="de-DE" altLang="de-DE" sz="1800" b="0" dirty="0"/>
              <a:t>Nachvollzug der Entstehung von Theorien statt bloßer Übernahme fertiger Resultate </a:t>
            </a:r>
          </a:p>
          <a:p>
            <a:pPr marL="800100" lvl="1" indent="-342900" eaLnBrk="1" hangingPunct="1">
              <a:spcBef>
                <a:spcPct val="0"/>
              </a:spcBef>
              <a:buSzPct val="112000"/>
              <a:buFont typeface="Arial" panose="020B0604020202020204" pitchFamily="34" charset="0"/>
              <a:buChar char="•"/>
              <a:defRPr/>
            </a:pPr>
            <a:r>
              <a:rPr lang="de-DE" altLang="de-DE" sz="1800" b="0" dirty="0"/>
              <a:t>wörtliche Zitat sind sehr sparsam zu verwenden, da die Arbeit Ihren Eigenbeitrag zeigen soll</a:t>
            </a:r>
            <a:endParaRPr lang="de-DE" altLang="de-DE" sz="1400" b="0" dirty="0"/>
          </a:p>
          <a:p>
            <a:pPr eaLnBrk="1" hangingPunct="1">
              <a:lnSpc>
                <a:spcPct val="150000"/>
              </a:lnSpc>
              <a:spcBef>
                <a:spcPct val="0"/>
              </a:spcBef>
              <a:buSzPct val="112000"/>
              <a:buFont typeface="Arial" panose="020B0604020202020204" pitchFamily="34" charset="0"/>
              <a:buChar char="•"/>
              <a:defRPr/>
            </a:pPr>
            <a:r>
              <a:rPr lang="de-DE" altLang="de-DE" sz="1800" b="0" dirty="0"/>
              <a:t>ungenügend: „Marktüberblick“ über die Erkenntnisse anderer </a:t>
            </a:r>
            <a:endParaRPr lang="de-DE" altLang="de-DE" sz="1400" b="0" dirty="0"/>
          </a:p>
          <a:p>
            <a:pPr eaLnBrk="1" hangingPunct="1">
              <a:lnSpc>
                <a:spcPct val="150000"/>
              </a:lnSpc>
              <a:spcBef>
                <a:spcPct val="0"/>
              </a:spcBef>
              <a:buSzPct val="112000"/>
              <a:buFont typeface="Arial" panose="020B0604020202020204" pitchFamily="34" charset="0"/>
              <a:buChar char="•"/>
              <a:defRPr/>
            </a:pPr>
            <a:r>
              <a:rPr lang="de-DE" altLang="de-DE" sz="1800" b="0" dirty="0"/>
              <a:t>notwendig: es muss zwingend zumindest eine eigene, begründete Wertung enthalten sein</a:t>
            </a:r>
            <a:endParaRPr lang="de-DE" altLang="de-DE" sz="1200" b="0" dirty="0"/>
          </a:p>
          <a:p>
            <a:pPr eaLnBrk="1" hangingPunct="1">
              <a:lnSpc>
                <a:spcPct val="150000"/>
              </a:lnSpc>
              <a:spcBef>
                <a:spcPct val="0"/>
              </a:spcBef>
              <a:buSzPct val="112000"/>
              <a:buFont typeface="Arial" panose="020B0604020202020204" pitchFamily="34" charset="0"/>
              <a:buChar char="•"/>
              <a:defRPr/>
            </a:pPr>
            <a:r>
              <a:rPr lang="de-DE" altLang="de-DE" sz="1800" b="0" dirty="0"/>
              <a:t>besser: eigene Erkenntnisse, die vorher noch niemand hatte</a:t>
            </a:r>
          </a:p>
        </p:txBody>
      </p:sp>
      <p:sp>
        <p:nvSpPr>
          <p:cNvPr id="21508" name="TextBox 19"/>
          <p:cNvSpPr txBox="1">
            <a:spLocks noChangeArrowheads="1"/>
          </p:cNvSpPr>
          <p:nvPr/>
        </p:nvSpPr>
        <p:spPr bwMode="auto">
          <a:xfrm>
            <a:off x="4951413" y="5889952"/>
            <a:ext cx="38711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0" dirty="0"/>
              <a:t>Quelle: In Anlehnung an </a:t>
            </a:r>
            <a:r>
              <a:rPr lang="de-DE" altLang="de-DE" sz="1200" b="0" dirty="0" err="1"/>
              <a:t>Sesnik</a:t>
            </a:r>
            <a:r>
              <a:rPr lang="de-DE" altLang="de-DE" sz="1200" b="0" dirty="0"/>
              <a:t>, W. (2012), S. 14.</a:t>
            </a:r>
            <a:endParaRPr lang="en-US" altLang="de-DE" sz="1200" dirty="0"/>
          </a:p>
        </p:txBody>
      </p:sp>
    </p:spTree>
    <p:extLst>
      <p:ext uri="{BB962C8B-B14F-4D97-AF65-F5344CB8AC3E}">
        <p14:creationId xmlns:p14="http://schemas.microsoft.com/office/powerpoint/2010/main" val="23192724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46037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Themenabgrenzung</a:t>
            </a:r>
          </a:p>
        </p:txBody>
      </p:sp>
      <p:sp>
        <p:nvSpPr>
          <p:cNvPr id="23555" name="Rechteck 1"/>
          <p:cNvSpPr>
            <a:spLocks noChangeArrowheads="1"/>
          </p:cNvSpPr>
          <p:nvPr/>
        </p:nvSpPr>
        <p:spPr bwMode="auto">
          <a:xfrm>
            <a:off x="1084218" y="1227138"/>
            <a:ext cx="7919106"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150000"/>
              </a:lnSpc>
              <a:spcBef>
                <a:spcPct val="0"/>
              </a:spcBef>
              <a:buSzPct val="112000"/>
              <a:buNone/>
              <a:defRPr/>
            </a:pPr>
            <a:endParaRPr lang="de-DE" altLang="de-DE" sz="1400" b="0" dirty="0"/>
          </a:p>
          <a:p>
            <a:pPr eaLnBrk="1" hangingPunct="1">
              <a:spcBef>
                <a:spcPct val="0"/>
              </a:spcBef>
              <a:buSzPct val="112000"/>
              <a:buFont typeface="Arial" panose="020B0604020202020204" pitchFamily="34" charset="0"/>
              <a:buChar char="•"/>
              <a:defRPr/>
            </a:pPr>
            <a:r>
              <a:rPr lang="de-DE" altLang="de-DE" sz="1800" b="0" dirty="0"/>
              <a:t>Eng eingegrenztes Thema </a:t>
            </a:r>
            <a:r>
              <a:rPr lang="de-DE" altLang="de-DE" sz="1800" dirty="0">
                <a:sym typeface="Wingdings" panose="05000000000000000000" pitchFamily="2" charset="2"/>
              </a:rPr>
              <a:t></a:t>
            </a:r>
            <a:r>
              <a:rPr lang="de-DE" altLang="de-DE" sz="1800" b="0" dirty="0"/>
              <a:t> kein „Rundumschlag“ bzw. „Welt nicht in ihren Grundlagen erklären“</a:t>
            </a:r>
          </a:p>
          <a:p>
            <a:pPr eaLnBrk="1" hangingPunct="1">
              <a:spcBef>
                <a:spcPct val="0"/>
              </a:spcBef>
              <a:buSzPct val="112000"/>
              <a:buFont typeface="Arial" panose="020B0604020202020204" pitchFamily="34" charset="0"/>
              <a:buChar char="•"/>
              <a:defRPr/>
            </a:pPr>
            <a:endParaRPr lang="de-DE" altLang="de-DE" sz="1800" dirty="0"/>
          </a:p>
          <a:p>
            <a:pPr eaLnBrk="1" hangingPunct="1">
              <a:spcBef>
                <a:spcPct val="0"/>
              </a:spcBef>
              <a:buSzPct val="112000"/>
              <a:buFont typeface="Arial" panose="020B0604020202020204" pitchFamily="34" charset="0"/>
              <a:buChar char="•"/>
              <a:defRPr/>
            </a:pPr>
            <a:r>
              <a:rPr lang="de-DE" altLang="de-DE" sz="1800" dirty="0"/>
              <a:t>Grundlegendes betriebswirtschaftliches Grundverständnis ist für die Ausführungen in der Arbeit vorauszusetzen</a:t>
            </a:r>
            <a:endParaRPr lang="de-DE" altLang="de-DE" sz="1800" b="0" dirty="0"/>
          </a:p>
          <a:p>
            <a:pPr eaLnBrk="1" hangingPunct="1">
              <a:spcBef>
                <a:spcPct val="0"/>
              </a:spcBef>
              <a:buSzPct val="112000"/>
              <a:buFont typeface="Arial" panose="020B0604020202020204" pitchFamily="34" charset="0"/>
              <a:buChar char="•"/>
              <a:defRPr/>
            </a:pPr>
            <a:endParaRPr lang="de-DE" altLang="de-DE" sz="1800" b="0" dirty="0"/>
          </a:p>
          <a:p>
            <a:pPr eaLnBrk="1" hangingPunct="1">
              <a:spcBef>
                <a:spcPct val="0"/>
              </a:spcBef>
              <a:buSzPct val="112000"/>
              <a:buFont typeface="Arial" panose="020B0604020202020204" pitchFamily="34" charset="0"/>
              <a:buChar char="•"/>
              <a:defRPr/>
            </a:pPr>
            <a:r>
              <a:rPr lang="de-DE" altLang="de-DE" sz="1800" dirty="0"/>
              <a:t>Thema nicht zu weitläufig bearbeiten, da sonst die einzelnen Aspekte nur oberflächlich bearbeitet werden können</a:t>
            </a:r>
          </a:p>
          <a:p>
            <a:pPr eaLnBrk="1" hangingPunct="1">
              <a:spcBef>
                <a:spcPct val="0"/>
              </a:spcBef>
              <a:buSzPct val="112000"/>
              <a:buFont typeface="Arial" panose="020B0604020202020204" pitchFamily="34" charset="0"/>
              <a:buChar char="•"/>
              <a:defRPr/>
            </a:pPr>
            <a:endParaRPr lang="de-DE" altLang="de-DE" sz="1800" b="0" dirty="0"/>
          </a:p>
          <a:p>
            <a:pPr eaLnBrk="1" hangingPunct="1">
              <a:spcBef>
                <a:spcPct val="0"/>
              </a:spcBef>
              <a:buSzPct val="112000"/>
              <a:buFont typeface="Arial" panose="020B0604020202020204" pitchFamily="34" charset="0"/>
              <a:buChar char="•"/>
              <a:defRPr/>
            </a:pPr>
            <a:r>
              <a:rPr lang="de-DE" altLang="de-DE" sz="1800" dirty="0"/>
              <a:t>Thema besser eng begrenzen und somit präzise sowie fokussiert bearbeiten</a:t>
            </a:r>
          </a:p>
          <a:p>
            <a:pPr eaLnBrk="1" hangingPunct="1">
              <a:spcBef>
                <a:spcPct val="0"/>
              </a:spcBef>
              <a:buSzPct val="112000"/>
              <a:buFont typeface="Arial" panose="020B0604020202020204" pitchFamily="34" charset="0"/>
              <a:buChar char="•"/>
              <a:defRPr/>
            </a:pPr>
            <a:endParaRPr lang="de-DE" altLang="de-DE" sz="1800" b="0" dirty="0"/>
          </a:p>
          <a:p>
            <a:pPr eaLnBrk="1" hangingPunct="1">
              <a:spcBef>
                <a:spcPct val="0"/>
              </a:spcBef>
              <a:buSzPct val="112000"/>
              <a:buFont typeface="Arial" panose="020B0604020202020204" pitchFamily="34" charset="0"/>
              <a:buChar char="•"/>
              <a:defRPr/>
            </a:pPr>
            <a:r>
              <a:rPr lang="de-DE" altLang="de-DE" sz="1800" dirty="0"/>
              <a:t>auf verwandte Themen kann in der Arbeit in Fußnoten verwiesen und somit in der Arbeit abgegrenzt werden, z.B.:</a:t>
            </a:r>
          </a:p>
          <a:p>
            <a:pPr lvl="1" eaLnBrk="1" hangingPunct="1">
              <a:spcBef>
                <a:spcPct val="0"/>
              </a:spcBef>
              <a:buSzPct val="112000"/>
              <a:buFont typeface="Arial" panose="020B0604020202020204" pitchFamily="34" charset="0"/>
              <a:buChar char="•"/>
              <a:defRPr/>
            </a:pPr>
            <a:r>
              <a:rPr lang="de-DE" altLang="de-DE" sz="1400" b="0" dirty="0"/>
              <a:t>„Für weiterführende Ausführungen zum Thema </a:t>
            </a:r>
            <a:r>
              <a:rPr lang="de-DE" altLang="de-DE" sz="1400" b="0" dirty="0" err="1"/>
              <a:t>xy</a:t>
            </a:r>
            <a:r>
              <a:rPr lang="de-DE" altLang="de-DE" sz="1400" b="0" dirty="0"/>
              <a:t>  vgl. Beispielautor, A. (2000), S 5.“</a:t>
            </a:r>
          </a:p>
          <a:p>
            <a:pPr eaLnBrk="1" hangingPunct="1">
              <a:spcBef>
                <a:spcPct val="0"/>
              </a:spcBef>
              <a:buSzPct val="112000"/>
              <a:buFont typeface="Arial" panose="020B0604020202020204" pitchFamily="34" charset="0"/>
              <a:buChar char="•"/>
              <a:defRPr/>
            </a:pPr>
            <a:endParaRPr lang="de-DE" altLang="de-DE" sz="1400" b="0" dirty="0"/>
          </a:p>
        </p:txBody>
      </p:sp>
    </p:spTree>
    <p:extLst>
      <p:ext uri="{BB962C8B-B14F-4D97-AF65-F5344CB8AC3E}">
        <p14:creationId xmlns:p14="http://schemas.microsoft.com/office/powerpoint/2010/main" val="41009273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08038" y="4367604"/>
            <a:ext cx="7777778" cy="1754326"/>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sym typeface="Wingdings" panose="05000000000000000000" pitchFamily="2" charset="2"/>
              </a:rPr>
              <a:t> </a:t>
            </a:r>
            <a:r>
              <a:rPr lang="de-DE" dirty="0" smtClean="0">
                <a:latin typeface="Arial" panose="020B0604020202020204" pitchFamily="34" charset="0"/>
                <a:cs typeface="Arial" panose="020B0604020202020204" pitchFamily="34" charset="0"/>
              </a:rPr>
              <a:t>Die </a:t>
            </a:r>
            <a:r>
              <a:rPr lang="de-DE" dirty="0">
                <a:latin typeface="Arial" panose="020B0604020202020204" pitchFamily="34" charset="0"/>
                <a:cs typeface="Arial" panose="020B0604020202020204" pitchFamily="34" charset="0"/>
              </a:rPr>
              <a:t>Arbeitshilfe befindet sich auch auf der Homepage des Schreiblabor unter dem Reiter „Datenschutz für Forschungsprojekte“ unter folgendem Link: </a:t>
            </a:r>
            <a:r>
              <a:rPr lang="de-DE" u="sng" dirty="0">
                <a:latin typeface="Arial" panose="020B0604020202020204" pitchFamily="34" charset="0"/>
                <a:cs typeface="Arial" panose="020B0604020202020204" pitchFamily="34" charset="0"/>
                <a:hlinkClick r:id="rId3"/>
              </a:rPr>
              <a:t>https://</a:t>
            </a:r>
            <a:r>
              <a:rPr lang="de-DE" u="sng" dirty="0" smtClean="0">
                <a:latin typeface="Arial" panose="020B0604020202020204" pitchFamily="34" charset="0"/>
                <a:cs typeface="Arial" panose="020B0604020202020204" pitchFamily="34" charset="0"/>
                <a:hlinkClick r:id="rId3"/>
              </a:rPr>
              <a:t>www.hwg-lu.de/service/studium-lehre/angebote-fuer-studierende/schreiblabor</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und auf der Homepage des FB I unter Downloads. </a:t>
            </a:r>
            <a:endParaRPr lang="de-DE" dirty="0">
              <a:latin typeface="Arial" panose="020B0604020202020204" pitchFamily="34" charset="0"/>
              <a:cs typeface="Arial" panose="020B0604020202020204" pitchFamily="34" charset="0"/>
            </a:endParaRPr>
          </a:p>
          <a:p>
            <a:endParaRPr lang="de-DE" dirty="0"/>
          </a:p>
        </p:txBody>
      </p:sp>
      <p:sp>
        <p:nvSpPr>
          <p:cNvPr id="3" name="Textfeld 2"/>
          <p:cNvSpPr txBox="1"/>
          <p:nvPr/>
        </p:nvSpPr>
        <p:spPr>
          <a:xfrm>
            <a:off x="0" y="215153"/>
            <a:ext cx="6066084" cy="830997"/>
          </a:xfrm>
          <a:prstGeom prst="rect">
            <a:avLst/>
          </a:prstGeom>
          <a:noFill/>
        </p:spPr>
        <p:txBody>
          <a:bodyPr wrap="none" rtlCol="0">
            <a:spAutoFit/>
          </a:bodyPr>
          <a:lstStyle/>
          <a:p>
            <a:r>
              <a:rPr lang="de-DE" sz="2400" b="1" dirty="0" smtClean="0">
                <a:latin typeface="Arial" panose="020B0604020202020204" pitchFamily="34" charset="0"/>
                <a:cs typeface="Arial" panose="020B0604020202020204" pitchFamily="34" charset="0"/>
              </a:rPr>
              <a:t>Arbeitshilfe für die datenschutzgerechte</a:t>
            </a:r>
          </a:p>
          <a:p>
            <a:r>
              <a:rPr lang="de-DE" sz="2400" b="1" dirty="0" smtClean="0">
                <a:latin typeface="Arial" panose="020B0604020202020204" pitchFamily="34" charset="0"/>
                <a:cs typeface="Arial" panose="020B0604020202020204" pitchFamily="34" charset="0"/>
              </a:rPr>
              <a:t>Gestaltung bei empirischen Arbeiten </a:t>
            </a:r>
            <a:endParaRPr lang="de-DE" sz="2400" b="1" dirty="0">
              <a:latin typeface="Arial" panose="020B0604020202020204" pitchFamily="34" charset="0"/>
              <a:cs typeface="Arial" panose="020B0604020202020204" pitchFamily="34" charset="0"/>
            </a:endParaRPr>
          </a:p>
        </p:txBody>
      </p:sp>
      <p:sp>
        <p:nvSpPr>
          <p:cNvPr id="4" name="Textfeld 3"/>
          <p:cNvSpPr txBox="1"/>
          <p:nvPr/>
        </p:nvSpPr>
        <p:spPr>
          <a:xfrm>
            <a:off x="227223" y="1458186"/>
            <a:ext cx="8035277" cy="2585323"/>
          </a:xfrm>
          <a:prstGeom prst="rect">
            <a:avLst/>
          </a:prstGeom>
          <a:noFill/>
        </p:spPr>
        <p:txBody>
          <a:bodyPr wrap="none" rtlCol="0">
            <a:spAutoFit/>
          </a:bodyPr>
          <a:lstStyle/>
          <a:p>
            <a:pPr marL="285750" indent="-285750">
              <a:buFontTx/>
              <a:buChar char="-"/>
            </a:pPr>
            <a:r>
              <a:rPr lang="de-DE" dirty="0" smtClean="0">
                <a:latin typeface="Arial" panose="020B0604020202020204" pitchFamily="34" charset="0"/>
                <a:cs typeface="Arial" panose="020B0604020202020204" pitchFamily="34" charset="0"/>
              </a:rPr>
              <a:t>Jede empirische Arbeit ist von der DS-GVO betroffen, unabhängig davon, </a:t>
            </a:r>
          </a:p>
          <a:p>
            <a:r>
              <a:rPr lang="de-DE" dirty="0" smtClean="0">
                <a:latin typeface="Arial" panose="020B0604020202020204" pitchFamily="34" charset="0"/>
                <a:cs typeface="Arial" panose="020B0604020202020204" pitchFamily="34" charset="0"/>
              </a:rPr>
              <a:t>     um welche Erhebungsform es sich im speziellen handelt</a:t>
            </a:r>
          </a:p>
          <a:p>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    (Befragung, Beobachtung, Experiment, usw.) </a:t>
            </a:r>
          </a:p>
          <a:p>
            <a:pPr marL="285750" indent="-285750">
              <a:buFontTx/>
              <a:buChar char="-"/>
            </a:pPr>
            <a:r>
              <a:rPr lang="de-DE" dirty="0" smtClean="0">
                <a:latin typeface="Arial" panose="020B0604020202020204" pitchFamily="34" charset="0"/>
                <a:cs typeface="Arial" panose="020B0604020202020204" pitchFamily="34" charset="0"/>
              </a:rPr>
              <a:t>Zur Sicherung des Datenschutzes bei empirischen Arbeiten sind </a:t>
            </a:r>
          </a:p>
          <a:p>
            <a:r>
              <a:rPr lang="de-DE" dirty="0" smtClean="0">
                <a:latin typeface="Arial" panose="020B0604020202020204" pitchFamily="34" charset="0"/>
                <a:cs typeface="Arial" panose="020B0604020202020204" pitchFamily="34" charset="0"/>
              </a:rPr>
              <a:t>     drei grundlegende Schritte nötig:</a:t>
            </a:r>
          </a:p>
          <a:p>
            <a:r>
              <a:rPr lang="de-DE" dirty="0" smtClean="0">
                <a:latin typeface="Arial" panose="020B0604020202020204" pitchFamily="34" charset="0"/>
                <a:cs typeface="Arial" panose="020B0604020202020204" pitchFamily="34" charset="0"/>
              </a:rPr>
              <a:t> </a:t>
            </a:r>
          </a:p>
          <a:p>
            <a:r>
              <a:rPr lang="de-DE" dirty="0" smtClean="0">
                <a:latin typeface="Arial" panose="020B0604020202020204" pitchFamily="34" charset="0"/>
                <a:cs typeface="Arial" panose="020B0604020202020204" pitchFamily="34" charset="0"/>
              </a:rPr>
              <a:t>		</a:t>
            </a:r>
            <a:r>
              <a:rPr lang="de-DE" b="1" dirty="0" smtClean="0">
                <a:latin typeface="Arial" panose="020B0604020202020204" pitchFamily="34" charset="0"/>
                <a:cs typeface="Arial" panose="020B0604020202020204" pitchFamily="34" charset="0"/>
              </a:rPr>
              <a:t>I. Studieninformationen	</a:t>
            </a:r>
          </a:p>
          <a:p>
            <a:r>
              <a:rPr lang="de-DE" b="1" dirty="0" smtClean="0">
                <a:latin typeface="Arial" panose="020B0604020202020204" pitchFamily="34" charset="0"/>
                <a:cs typeface="Arial" panose="020B0604020202020204" pitchFamily="34" charset="0"/>
              </a:rPr>
              <a:t>		II. Datenschutzrechtliche Einwilligung:</a:t>
            </a:r>
          </a:p>
          <a:p>
            <a:r>
              <a:rPr lang="de-DE" b="1" dirty="0" smtClean="0">
                <a:latin typeface="Arial" panose="020B0604020202020204" pitchFamily="34" charset="0"/>
                <a:cs typeface="Arial" panose="020B0604020202020204" pitchFamily="34" charset="0"/>
              </a:rPr>
              <a:t>		III: Zusätzliche Datenschutzhinweise</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62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Themenfindung</a:t>
            </a:r>
            <a:endParaRPr lang="en-US" dirty="0"/>
          </a:p>
        </p:txBody>
      </p:sp>
      <p:pic>
        <p:nvPicPr>
          <p:cNvPr id="4" name="Grafik 3"/>
          <p:cNvPicPr>
            <a:picLocks noChangeAspect="1"/>
          </p:cNvPicPr>
          <p:nvPr/>
        </p:nvPicPr>
        <p:blipFill>
          <a:blip r:embed="rId3"/>
          <a:stretch>
            <a:fillRect/>
          </a:stretch>
        </p:blipFill>
        <p:spPr>
          <a:xfrm>
            <a:off x="1452282" y="1153419"/>
            <a:ext cx="6595964" cy="4408601"/>
          </a:xfrm>
          <a:prstGeom prst="rect">
            <a:avLst/>
          </a:prstGeom>
        </p:spPr>
      </p:pic>
      <p:sp>
        <p:nvSpPr>
          <p:cNvPr id="5" name="Rechteck 4"/>
          <p:cNvSpPr/>
          <p:nvPr/>
        </p:nvSpPr>
        <p:spPr>
          <a:xfrm>
            <a:off x="1289763" y="5562020"/>
            <a:ext cx="4369914" cy="369332"/>
          </a:xfrm>
          <a:prstGeom prst="rect">
            <a:avLst/>
          </a:prstGeom>
        </p:spPr>
        <p:txBody>
          <a:bodyPr wrap="none">
            <a:spAutoFit/>
          </a:bodyPr>
          <a:lstStyle/>
          <a:p>
            <a:r>
              <a:rPr lang="de-DE" dirty="0"/>
              <a:t>https://www.wisu.de/daguide/dagindex.php</a:t>
            </a:r>
          </a:p>
        </p:txBody>
      </p:sp>
    </p:spTree>
    <p:extLst>
      <p:ext uri="{BB962C8B-B14F-4D97-AF65-F5344CB8AC3E}">
        <p14:creationId xmlns:p14="http://schemas.microsoft.com/office/powerpoint/2010/main" val="211977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Literaturbeschaffung</a:t>
            </a:r>
          </a:p>
        </p:txBody>
      </p:sp>
      <p:sp>
        <p:nvSpPr>
          <p:cNvPr id="26627" name="Rechteck 1"/>
          <p:cNvSpPr>
            <a:spLocks noChangeArrowheads="1"/>
          </p:cNvSpPr>
          <p:nvPr/>
        </p:nvSpPr>
        <p:spPr bwMode="auto">
          <a:xfrm>
            <a:off x="3162300" y="1244097"/>
            <a:ext cx="59817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chemeClr val="tx1"/>
              </a:buClr>
              <a:buSzPct val="112000"/>
              <a:buFont typeface="Arial" panose="020B0604020202020204" pitchFamily="34" charset="0"/>
              <a:buChar char="•"/>
            </a:pPr>
            <a:r>
              <a:rPr lang="de-DE" altLang="de-DE" sz="1800" b="1" dirty="0"/>
              <a:t>Fachartikel</a:t>
            </a:r>
          </a:p>
          <a:p>
            <a:pPr marL="457200" lvl="1" indent="0" eaLnBrk="1" hangingPunct="1">
              <a:spcBef>
                <a:spcPct val="0"/>
              </a:spcBef>
              <a:buClr>
                <a:schemeClr val="tx1"/>
              </a:buClr>
              <a:buSzPct val="112000"/>
              <a:buNone/>
            </a:pPr>
            <a:r>
              <a:rPr lang="de-DE" altLang="de-DE" sz="1800" b="0" dirty="0" smtClean="0">
                <a:sym typeface="Wingdings" panose="05000000000000000000" pitchFamily="2" charset="2"/>
              </a:rPr>
              <a:t> </a:t>
            </a:r>
            <a:r>
              <a:rPr lang="de-DE" altLang="de-DE" sz="1800" b="0" dirty="0" smtClean="0"/>
              <a:t>sehr </a:t>
            </a:r>
            <a:r>
              <a:rPr lang="de-DE" altLang="de-DE" sz="1800" b="0" dirty="0"/>
              <a:t>aktuell und wissenschaftlich fundiert</a:t>
            </a:r>
          </a:p>
          <a:p>
            <a:pPr marL="457200" lvl="1" indent="0" eaLnBrk="1" hangingPunct="1">
              <a:spcBef>
                <a:spcPct val="0"/>
              </a:spcBef>
              <a:buClr>
                <a:schemeClr val="tx1"/>
              </a:buClr>
              <a:buSzPct val="112000"/>
              <a:buNone/>
            </a:pPr>
            <a:r>
              <a:rPr lang="de-DE" altLang="de-DE" sz="1800" b="0" dirty="0" smtClean="0">
                <a:sym typeface="Wingdings" panose="05000000000000000000" pitchFamily="2" charset="2"/>
              </a:rPr>
              <a:t> </a:t>
            </a:r>
            <a:r>
              <a:rPr lang="de-DE" altLang="de-DE" sz="1800" b="0" dirty="0" smtClean="0"/>
              <a:t>auch </a:t>
            </a:r>
            <a:r>
              <a:rPr lang="de-DE" altLang="de-DE" sz="1800" b="0" dirty="0"/>
              <a:t>englische Literatur</a:t>
            </a:r>
          </a:p>
          <a:p>
            <a:pPr lvl="1" eaLnBrk="1" hangingPunct="1">
              <a:spcBef>
                <a:spcPct val="0"/>
              </a:spcBef>
              <a:buClr>
                <a:schemeClr val="tx1"/>
              </a:buClr>
              <a:buSzPct val="112000"/>
              <a:buFont typeface="Arial" panose="020B0604020202020204" pitchFamily="34" charset="0"/>
              <a:buChar char="•"/>
            </a:pPr>
            <a:endParaRPr lang="de-DE" altLang="de-DE" sz="1800" b="0" dirty="0"/>
          </a:p>
          <a:p>
            <a:pPr eaLnBrk="1" hangingPunct="1">
              <a:spcBef>
                <a:spcPct val="0"/>
              </a:spcBef>
              <a:buClr>
                <a:schemeClr val="tx1"/>
              </a:buClr>
              <a:buSzPct val="112000"/>
              <a:buFont typeface="Arial" panose="020B0604020202020204" pitchFamily="34" charset="0"/>
              <a:buChar char="•"/>
            </a:pPr>
            <a:r>
              <a:rPr lang="de-DE" altLang="de-DE" sz="1800" b="1" dirty="0"/>
              <a:t>Handwörterbücher, Lexika und Lehrbücher</a:t>
            </a:r>
          </a:p>
          <a:p>
            <a:pPr marL="457200" lvl="1" indent="0" eaLnBrk="1" hangingPunct="1">
              <a:spcBef>
                <a:spcPct val="0"/>
              </a:spcBef>
              <a:buClr>
                <a:schemeClr val="tx1"/>
              </a:buClr>
              <a:buSzPct val="112000"/>
              <a:buNone/>
            </a:pPr>
            <a:r>
              <a:rPr lang="de-DE" altLang="de-DE" sz="1800" dirty="0" smtClean="0">
                <a:sym typeface="Wingdings" panose="05000000000000000000" pitchFamily="2" charset="2"/>
              </a:rPr>
              <a:t> </a:t>
            </a:r>
            <a:r>
              <a:rPr lang="de-DE" altLang="de-DE" sz="1800" b="0" dirty="0" smtClean="0"/>
              <a:t>enthalten </a:t>
            </a:r>
            <a:r>
              <a:rPr lang="de-DE" altLang="de-DE" sz="1800" dirty="0"/>
              <a:t>einen </a:t>
            </a:r>
            <a:r>
              <a:rPr lang="de-DE" altLang="de-DE" sz="1800" b="0" dirty="0"/>
              <a:t>kurzen Überblick mit </a:t>
            </a:r>
            <a:r>
              <a:rPr lang="de-DE" altLang="de-DE" sz="1800" b="0" dirty="0" smtClean="0"/>
              <a:t>    weiterführender </a:t>
            </a:r>
            <a:r>
              <a:rPr lang="de-DE" altLang="de-DE" sz="1800" b="0" dirty="0"/>
              <a:t>Literatur zu einem bestimmten Stichwort</a:t>
            </a:r>
          </a:p>
          <a:p>
            <a:pPr marL="457200" lvl="1" indent="0" eaLnBrk="1" hangingPunct="1">
              <a:spcBef>
                <a:spcPct val="0"/>
              </a:spcBef>
              <a:buClr>
                <a:schemeClr val="tx1"/>
              </a:buClr>
              <a:buSzPct val="112000"/>
              <a:buNone/>
            </a:pPr>
            <a:r>
              <a:rPr lang="de-DE" altLang="de-DE" sz="1800" b="0" dirty="0" smtClean="0">
                <a:sym typeface="Wingdings" panose="05000000000000000000" pitchFamily="2" charset="2"/>
              </a:rPr>
              <a:t> </a:t>
            </a:r>
            <a:r>
              <a:rPr lang="de-DE" altLang="de-DE" sz="1800" b="0" dirty="0" smtClean="0"/>
              <a:t>Problem </a:t>
            </a:r>
            <a:r>
              <a:rPr lang="de-DE" altLang="de-DE" sz="1800" dirty="0" smtClean="0">
                <a:sym typeface="Wingdings" panose="05000000000000000000" pitchFamily="2" charset="2"/>
              </a:rPr>
              <a:t>- </a:t>
            </a:r>
            <a:r>
              <a:rPr lang="de-DE" altLang="de-DE" sz="1800" b="0" dirty="0" smtClean="0"/>
              <a:t>Literatur </a:t>
            </a:r>
            <a:r>
              <a:rPr lang="de-DE" altLang="de-DE" sz="1800" b="0" dirty="0"/>
              <a:t>nur retrospektiv behandelt, nicht besonders aktuell und häufig keine Primärquellen</a:t>
            </a:r>
          </a:p>
          <a:p>
            <a:pPr lvl="1" eaLnBrk="1" hangingPunct="1">
              <a:spcBef>
                <a:spcPct val="0"/>
              </a:spcBef>
              <a:buClr>
                <a:schemeClr val="tx1"/>
              </a:buClr>
              <a:buSzPct val="112000"/>
              <a:buFont typeface="Arial" panose="020B0604020202020204" pitchFamily="34" charset="0"/>
              <a:buChar char="•"/>
            </a:pPr>
            <a:endParaRPr lang="de-DE" altLang="de-DE" sz="1800" b="0" dirty="0"/>
          </a:p>
          <a:p>
            <a:pPr eaLnBrk="1" hangingPunct="1">
              <a:spcBef>
                <a:spcPct val="0"/>
              </a:spcBef>
              <a:buClr>
                <a:schemeClr val="tx1"/>
              </a:buClr>
              <a:buSzPct val="112000"/>
              <a:buFont typeface="Arial" panose="020B0604020202020204" pitchFamily="34" charset="0"/>
              <a:buChar char="•"/>
            </a:pPr>
            <a:r>
              <a:rPr lang="de-DE" altLang="de-DE" sz="1800" dirty="0"/>
              <a:t>(Internetquellen nur in Ausnahmefall nutzen</a:t>
            </a:r>
            <a:r>
              <a:rPr lang="de-DE" altLang="de-DE" sz="1800" dirty="0" smtClean="0"/>
              <a:t>)</a:t>
            </a:r>
            <a:endParaRPr lang="de-DE" altLang="de-DE" sz="1800" dirty="0"/>
          </a:p>
          <a:p>
            <a:pPr marL="457200" lvl="1" indent="0" eaLnBrk="1" hangingPunct="1">
              <a:spcBef>
                <a:spcPct val="0"/>
              </a:spcBef>
              <a:buClr>
                <a:schemeClr val="tx1"/>
              </a:buClr>
              <a:buSzPct val="112000"/>
              <a:buNone/>
            </a:pPr>
            <a:r>
              <a:rPr lang="de-DE" altLang="de-DE" sz="1800" b="0" dirty="0" smtClean="0">
                <a:sym typeface="Wingdings" panose="05000000000000000000" pitchFamily="2" charset="2"/>
              </a:rPr>
              <a:t> </a:t>
            </a:r>
            <a:r>
              <a:rPr lang="de-DE" altLang="de-DE" sz="1800" b="0" dirty="0" smtClean="0"/>
              <a:t>besonders </a:t>
            </a:r>
            <a:r>
              <a:rPr lang="de-DE" altLang="de-DE" sz="1800" b="0" dirty="0"/>
              <a:t>kritische Auseinandersetzung notwendig</a:t>
            </a:r>
          </a:p>
        </p:txBody>
      </p:sp>
      <p:pic>
        <p:nvPicPr>
          <p:cNvPr id="26628"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6" y="2314575"/>
            <a:ext cx="2917054"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14004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Fachzeitschriften</a:t>
            </a:r>
          </a:p>
        </p:txBody>
      </p:sp>
      <p:sp>
        <p:nvSpPr>
          <p:cNvPr id="27652" name="Rechteck 1"/>
          <p:cNvSpPr>
            <a:spLocks noChangeArrowheads="1"/>
          </p:cNvSpPr>
          <p:nvPr/>
        </p:nvSpPr>
        <p:spPr bwMode="auto">
          <a:xfrm>
            <a:off x="187325" y="1254126"/>
            <a:ext cx="8369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anose="05000000000000000000" pitchFamily="2" charset="2"/>
              <a:buChar char="Ø"/>
            </a:pPr>
            <a:r>
              <a:rPr lang="de-DE" altLang="de-DE" sz="1800" b="0" dirty="0"/>
              <a:t>http://www.zeitschriftendatenbank.de/</a:t>
            </a:r>
          </a:p>
          <a:p>
            <a:pPr eaLnBrk="1" hangingPunct="1">
              <a:spcBef>
                <a:spcPct val="0"/>
              </a:spcBef>
              <a:buFont typeface="Wingdings" panose="05000000000000000000" pitchFamily="2" charset="2"/>
              <a:buChar char="Ø"/>
            </a:pPr>
            <a:r>
              <a:rPr lang="de-DE" altLang="de-DE" sz="1800" b="0" dirty="0"/>
              <a:t>http://www.ifrs-portal.com/literaturdatenbank/index.php</a:t>
            </a:r>
          </a:p>
          <a:p>
            <a:pPr eaLnBrk="1" hangingPunct="1">
              <a:spcBef>
                <a:spcPct val="0"/>
              </a:spcBef>
              <a:buFont typeface="Wingdings" panose="05000000000000000000" pitchFamily="2" charset="2"/>
              <a:buChar char="Ø"/>
            </a:pPr>
            <a:r>
              <a:rPr lang="de-DE" altLang="de-DE" sz="1800" b="0" dirty="0"/>
              <a:t>www.alles-finden-zbw.eu</a:t>
            </a:r>
          </a:p>
          <a:p>
            <a:pPr eaLnBrk="1" hangingPunct="1">
              <a:spcBef>
                <a:spcPct val="0"/>
              </a:spcBef>
              <a:buFont typeface="Wingdings" panose="05000000000000000000" pitchFamily="2" charset="2"/>
              <a:buChar char="Ø"/>
            </a:pPr>
            <a:r>
              <a:rPr lang="de-DE" altLang="de-DE" sz="1800" dirty="0"/>
              <a:t>https://www.econbiz.de/eb/gw/ - </a:t>
            </a:r>
            <a:r>
              <a:rPr lang="de-DE" altLang="de-DE" sz="1800" dirty="0" err="1"/>
              <a:t>guided</a:t>
            </a:r>
            <a:r>
              <a:rPr lang="de-DE" altLang="de-DE" sz="1800" dirty="0"/>
              <a:t> </a:t>
            </a:r>
            <a:r>
              <a:rPr lang="de-DE" altLang="de-DE" sz="1800" dirty="0" err="1"/>
              <a:t>walk</a:t>
            </a:r>
            <a:r>
              <a:rPr lang="de-DE" altLang="de-DE" sz="1800" dirty="0"/>
              <a:t> Literaturrecherche </a:t>
            </a:r>
            <a:endParaRPr lang="de-DE" altLang="de-DE" sz="1800" b="0" dirty="0"/>
          </a:p>
          <a:p>
            <a:pPr eaLnBrk="1" hangingPunct="1">
              <a:spcBef>
                <a:spcPct val="0"/>
              </a:spcBef>
              <a:buFont typeface="Wingdings" panose="05000000000000000000" pitchFamily="2" charset="2"/>
              <a:buChar char="Ø"/>
            </a:pPr>
            <a:r>
              <a:rPr lang="de-DE" altLang="de-DE" sz="1800" dirty="0"/>
              <a:t>http://gso.gbv.de (Bibliografische Angaben von Literaturquellen sind über die „Drucken/Speichern“- Funktion in </a:t>
            </a:r>
            <a:r>
              <a:rPr lang="de-DE" altLang="de-DE" sz="1800" dirty="0" err="1"/>
              <a:t>Citavi</a:t>
            </a:r>
            <a:r>
              <a:rPr lang="de-DE" altLang="de-DE" sz="1800" dirty="0"/>
              <a:t> </a:t>
            </a:r>
            <a:r>
              <a:rPr lang="de-DE" altLang="de-DE" sz="1800" dirty="0" err="1"/>
              <a:t>importierbar</a:t>
            </a:r>
            <a:endParaRPr lang="de-DE" altLang="de-DE" sz="1800" b="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433" y="3173506"/>
            <a:ext cx="4375970" cy="2461483"/>
          </a:xfrm>
          <a:prstGeom prst="rect">
            <a:avLst/>
          </a:prstGeom>
        </p:spPr>
      </p:pic>
      <p:sp>
        <p:nvSpPr>
          <p:cNvPr id="3" name="Rechteck 2"/>
          <p:cNvSpPr/>
          <p:nvPr/>
        </p:nvSpPr>
        <p:spPr>
          <a:xfrm>
            <a:off x="1237129" y="5619756"/>
            <a:ext cx="1348446" cy="261610"/>
          </a:xfrm>
          <a:prstGeom prst="rect">
            <a:avLst/>
          </a:prstGeom>
        </p:spPr>
        <p:txBody>
          <a:bodyPr wrap="none">
            <a:spAutoFit/>
          </a:bodyPr>
          <a:lstStyle/>
          <a:p>
            <a:r>
              <a:rPr lang="de-DE" sz="1100" dirty="0"/>
              <a:t>Quelle: pixabay.com</a:t>
            </a:r>
          </a:p>
        </p:txBody>
      </p:sp>
    </p:spTree>
    <p:extLst>
      <p:ext uri="{BB962C8B-B14F-4D97-AF65-F5344CB8AC3E}">
        <p14:creationId xmlns:p14="http://schemas.microsoft.com/office/powerpoint/2010/main" val="14175914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113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Literaturbeschaffung</a:t>
            </a:r>
            <a:r>
              <a:rPr lang="de-DE" b="1" dirty="0">
                <a:solidFill>
                  <a:schemeClr val="tx1"/>
                </a:solidFill>
                <a:latin typeface="Arial" panose="020B0604020202020204" pitchFamily="34" charset="0"/>
                <a:cs typeface="Arial" panose="020B0604020202020204" pitchFamily="34" charset="0"/>
              </a:rPr>
              <a:t> über </a:t>
            </a:r>
            <a:r>
              <a:rPr lang="de-DE" b="1" dirty="0" smtClean="0">
                <a:solidFill>
                  <a:schemeClr val="tx1"/>
                </a:solidFill>
                <a:latin typeface="Arial" panose="020B0604020202020204" pitchFamily="34" charset="0"/>
                <a:cs typeface="Arial" panose="020B0604020202020204" pitchFamily="34" charset="0"/>
              </a:rPr>
              <a:t>Literatur-</a:t>
            </a:r>
          </a:p>
          <a:p>
            <a:pPr>
              <a:defRPr/>
            </a:pPr>
            <a:r>
              <a:rPr lang="de-DE" b="1" dirty="0" err="1">
                <a:solidFill>
                  <a:schemeClr val="tx1"/>
                </a:solidFill>
                <a:latin typeface="Arial" panose="020B0604020202020204" pitchFamily="34" charset="0"/>
                <a:cs typeface="Arial" panose="020B0604020202020204" pitchFamily="34" charset="0"/>
              </a:rPr>
              <a:t>v</a:t>
            </a:r>
            <a:r>
              <a:rPr lang="de-DE" b="1" dirty="0" err="1" smtClean="0">
                <a:solidFill>
                  <a:schemeClr val="tx1"/>
                </a:solidFill>
                <a:latin typeface="Arial" panose="020B0604020202020204" pitchFamily="34" charset="0"/>
                <a:cs typeface="Arial" panose="020B0604020202020204" pitchFamily="34" charset="0"/>
              </a:rPr>
              <a:t>erzeichnis</a:t>
            </a:r>
            <a:r>
              <a:rPr lang="de-DE" b="1" dirty="0" smtClean="0">
                <a:solidFill>
                  <a:schemeClr val="tx1"/>
                </a:solidFill>
                <a:latin typeface="Arial" panose="020B0604020202020204" pitchFamily="34" charset="0"/>
                <a:cs typeface="Arial" panose="020B0604020202020204" pitchFamily="34" charset="0"/>
              </a:rPr>
              <a:t> von </a:t>
            </a:r>
            <a:r>
              <a:rPr lang="de-DE" b="1" dirty="0">
                <a:solidFill>
                  <a:schemeClr val="tx1"/>
                </a:solidFill>
                <a:latin typeface="Arial" panose="020B0604020202020204" pitchFamily="34" charset="0"/>
                <a:cs typeface="Arial" panose="020B0604020202020204" pitchFamily="34" charset="0"/>
              </a:rPr>
              <a:t>Büchern und Zeitschriftenaufsätzen </a:t>
            </a:r>
          </a:p>
        </p:txBody>
      </p:sp>
      <p:sp>
        <p:nvSpPr>
          <p:cNvPr id="28675" name="Rechteck 1"/>
          <p:cNvSpPr>
            <a:spLocks noChangeArrowheads="1"/>
          </p:cNvSpPr>
          <p:nvPr/>
        </p:nvSpPr>
        <p:spPr bwMode="auto">
          <a:xfrm>
            <a:off x="4400550" y="1433513"/>
            <a:ext cx="4667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b="0" dirty="0"/>
              <a:t>Dissertationen und Habilitationen besonders ergiebig</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dirty="0"/>
              <a:t>Probleme:</a:t>
            </a:r>
          </a:p>
          <a:p>
            <a:pPr lvl="1" eaLnBrk="1" hangingPunct="1">
              <a:spcBef>
                <a:spcPct val="0"/>
              </a:spcBef>
              <a:buSzPct val="112000"/>
              <a:buFont typeface="Arial" panose="020B0604020202020204" pitchFamily="34" charset="0"/>
              <a:buChar char="•"/>
            </a:pPr>
            <a:r>
              <a:rPr lang="de-DE" altLang="de-DE" sz="1800" b="0" dirty="0"/>
              <a:t>Aktualität (nur Literatur vor dem jeweiligen Erscheinungsdatum),</a:t>
            </a:r>
          </a:p>
          <a:p>
            <a:pPr lvl="1"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r>
              <a:rPr lang="de-DE" altLang="de-DE" sz="1800" b="0" dirty="0"/>
              <a:t>Einseitigkeit (von einem Autor vorbewertet; Zitierkartell)</a:t>
            </a:r>
          </a:p>
          <a:p>
            <a:pPr marL="457200" lvl="1" indent="0" eaLnBrk="1" hangingPunct="1">
              <a:spcBef>
                <a:spcPct val="0"/>
              </a:spcBef>
              <a:buSzPct val="112000"/>
              <a:buNone/>
            </a:pPr>
            <a:endParaRPr lang="de-DE" altLang="de-DE" sz="1800" b="0" dirty="0"/>
          </a:p>
        </p:txBody>
      </p:sp>
      <p:pic>
        <p:nvPicPr>
          <p:cNvPr id="28676"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3952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58514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Geschäftsberichte</a:t>
            </a:r>
          </a:p>
        </p:txBody>
      </p:sp>
      <p:sp>
        <p:nvSpPr>
          <p:cNvPr id="29699" name="Rechteck 12"/>
          <p:cNvSpPr>
            <a:spLocks noChangeArrowheads="1"/>
          </p:cNvSpPr>
          <p:nvPr/>
        </p:nvSpPr>
        <p:spPr bwMode="auto">
          <a:xfrm>
            <a:off x="5268913" y="1506537"/>
            <a:ext cx="37675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de-DE" altLang="de-DE" sz="1800" b="1" dirty="0"/>
              <a:t>www.bundesanzeiger.de </a:t>
            </a:r>
            <a:endParaRPr lang="de-DE" altLang="de-DE" sz="1800" b="1" dirty="0" smtClean="0"/>
          </a:p>
          <a:p>
            <a:pPr eaLnBrk="1" hangingPunct="1">
              <a:spcBef>
                <a:spcPct val="0"/>
              </a:spcBef>
              <a:buFont typeface="Wingdings" panose="05000000000000000000" pitchFamily="2" charset="2"/>
              <a:buChar char="à"/>
            </a:pPr>
            <a:r>
              <a:rPr lang="de-DE" altLang="de-DE" sz="1600" b="0" dirty="0" smtClean="0"/>
              <a:t>Bereich: Rechnungslegungs- </a:t>
            </a:r>
            <a:r>
              <a:rPr lang="de-DE" altLang="de-DE" sz="1600" dirty="0" smtClean="0"/>
              <a:t>&amp;</a:t>
            </a:r>
            <a:r>
              <a:rPr lang="de-DE" altLang="de-DE" sz="1600" b="0" dirty="0" smtClean="0"/>
              <a:t> </a:t>
            </a:r>
          </a:p>
          <a:p>
            <a:pPr marL="0" indent="0" eaLnBrk="1" hangingPunct="1">
              <a:spcBef>
                <a:spcPct val="0"/>
              </a:spcBef>
              <a:buNone/>
            </a:pPr>
            <a:r>
              <a:rPr lang="de-DE" altLang="de-DE" sz="1600" b="0" dirty="0" smtClean="0"/>
              <a:t>Finanzberichte</a:t>
            </a:r>
            <a:endParaRPr lang="de-DE" altLang="de-DE" sz="1800" b="0" dirty="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1506537"/>
            <a:ext cx="3740296" cy="2549096"/>
          </a:xfrm>
          <a:prstGeom prst="rect">
            <a:avLst/>
          </a:prstGeom>
          <a:noFill/>
          <a:ln>
            <a:noFill/>
          </a:ln>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268452"/>
            <a:ext cx="3552825" cy="2160587"/>
          </a:xfrm>
          <a:prstGeom prst="rect">
            <a:avLst/>
          </a:prstGeom>
          <a:noFill/>
          <a:ln>
            <a:noFill/>
          </a:ln>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9702" name="Rechteck 15"/>
          <p:cNvSpPr>
            <a:spLocks noChangeArrowheads="1"/>
          </p:cNvSpPr>
          <p:nvPr/>
        </p:nvSpPr>
        <p:spPr bwMode="auto">
          <a:xfrm>
            <a:off x="5268913" y="4238625"/>
            <a:ext cx="8099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de-DE" altLang="de-DE" sz="1800" b="1" dirty="0"/>
              <a:t>www.ifrs-portal.com</a:t>
            </a:r>
            <a:r>
              <a:rPr lang="de-DE" altLang="de-DE" sz="1800" dirty="0"/>
              <a:t> </a:t>
            </a:r>
          </a:p>
          <a:p>
            <a:pPr marL="0" indent="0" eaLnBrk="1" hangingPunct="1">
              <a:spcBef>
                <a:spcPct val="0"/>
              </a:spcBef>
              <a:buNone/>
            </a:pPr>
            <a:r>
              <a:rPr lang="de-DE" altLang="de-DE" sz="1800" dirty="0" smtClean="0">
                <a:sym typeface="Wingdings" panose="05000000000000000000" pitchFamily="2" charset="2"/>
              </a:rPr>
              <a:t> </a:t>
            </a:r>
            <a:r>
              <a:rPr lang="de-DE" altLang="de-DE" sz="1800" dirty="0" smtClean="0"/>
              <a:t>Bereich</a:t>
            </a:r>
            <a:r>
              <a:rPr lang="de-DE" altLang="de-DE" sz="1800" dirty="0"/>
              <a:t>: IFRS-Abschlüsse</a:t>
            </a:r>
          </a:p>
        </p:txBody>
      </p:sp>
      <p:sp>
        <p:nvSpPr>
          <p:cNvPr id="2" name="Pfeil nach unten 1"/>
          <p:cNvSpPr/>
          <p:nvPr/>
        </p:nvSpPr>
        <p:spPr>
          <a:xfrm rot="2137754">
            <a:off x="1857375" y="3124200"/>
            <a:ext cx="266700" cy="514350"/>
          </a:xfrm>
          <a:prstGeom prst="downArrow">
            <a:avLst/>
          </a:prstGeom>
          <a:solidFill>
            <a:srgbClr val="FFCB25"/>
          </a:solid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solidFill>
                <a:srgbClr val="003366"/>
              </a:solidFill>
            </a:endParaRPr>
          </a:p>
        </p:txBody>
      </p:sp>
      <p:sp>
        <p:nvSpPr>
          <p:cNvPr id="19" name="Pfeil nach unten 18"/>
          <p:cNvSpPr/>
          <p:nvPr/>
        </p:nvSpPr>
        <p:spPr>
          <a:xfrm rot="18296832">
            <a:off x="2403475" y="5000625"/>
            <a:ext cx="266700" cy="514350"/>
          </a:xfrm>
          <a:prstGeom prst="downArrow">
            <a:avLst/>
          </a:prstGeom>
          <a:solidFill>
            <a:srgbClr val="FFCB25"/>
          </a:solid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solidFill>
                <a:srgbClr val="003366"/>
              </a:solidFill>
            </a:endParaRPr>
          </a:p>
        </p:txBody>
      </p:sp>
    </p:spTree>
    <p:extLst>
      <p:ext uri="{BB962C8B-B14F-4D97-AF65-F5344CB8AC3E}">
        <p14:creationId xmlns:p14="http://schemas.microsoft.com/office/powerpoint/2010/main" val="51214334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Aktuelle deutsche Gesetze</a:t>
            </a:r>
          </a:p>
        </p:txBody>
      </p:sp>
      <p:sp>
        <p:nvSpPr>
          <p:cNvPr id="30723" name="Rechteck 12"/>
          <p:cNvSpPr>
            <a:spLocks noChangeArrowheads="1"/>
          </p:cNvSpPr>
          <p:nvPr/>
        </p:nvSpPr>
        <p:spPr bwMode="auto">
          <a:xfrm>
            <a:off x="274638" y="1447800"/>
            <a:ext cx="8421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de-DE" altLang="de-DE" sz="1800" b="1" dirty="0"/>
              <a:t>http://www.gesetze-im-internet.de/aktuell.html </a:t>
            </a:r>
          </a:p>
          <a:p>
            <a:pPr marL="0" indent="0" eaLnBrk="1" hangingPunct="1">
              <a:spcBef>
                <a:spcPct val="0"/>
              </a:spcBef>
              <a:buNone/>
            </a:pPr>
            <a:r>
              <a:rPr lang="de-DE" altLang="de-DE" sz="1800" dirty="0" smtClean="0">
                <a:sym typeface="Wingdings" panose="05000000000000000000" pitchFamily="2" charset="2"/>
              </a:rPr>
              <a:t> </a:t>
            </a:r>
            <a:r>
              <a:rPr lang="de-DE" altLang="de-DE" sz="1800" b="0" dirty="0" smtClean="0"/>
              <a:t>alle </a:t>
            </a:r>
            <a:r>
              <a:rPr lang="de-DE" altLang="de-DE" sz="1800" b="0" dirty="0"/>
              <a:t>deutschen Gesetze (HGB; AktG, .. .) sind mit ihrem aktuellen Stand in der </a:t>
            </a:r>
            <a:r>
              <a:rPr lang="de-DE" altLang="de-DE" sz="1600" b="0" dirty="0"/>
              <a:t>Juris Datenbank als PDF oder im </a:t>
            </a:r>
            <a:r>
              <a:rPr lang="de-DE" altLang="de-DE" sz="1600" b="0" dirty="0" err="1"/>
              <a:t>Html</a:t>
            </a:r>
            <a:r>
              <a:rPr lang="de-DE" altLang="de-DE" sz="1600" b="0" dirty="0"/>
              <a:t>-Format des BMJ zu finden</a:t>
            </a:r>
            <a:endParaRPr lang="de-DE" altLang="de-DE" sz="1800" b="0" dirty="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2498725"/>
            <a:ext cx="7948613" cy="3473450"/>
          </a:xfrm>
          <a:prstGeom prst="rect">
            <a:avLst/>
          </a:prstGeom>
          <a:noFill/>
          <a:ln>
            <a:noFill/>
          </a:ln>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Pfeil nach unten 9"/>
          <p:cNvSpPr/>
          <p:nvPr/>
        </p:nvSpPr>
        <p:spPr>
          <a:xfrm rot="2137754">
            <a:off x="515938" y="2813050"/>
            <a:ext cx="266700" cy="330200"/>
          </a:xfrm>
          <a:prstGeom prst="downArrow">
            <a:avLst/>
          </a:prstGeom>
          <a:solidFill>
            <a:srgbClr val="FFCB25"/>
          </a:solid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solidFill>
                <a:srgbClr val="003366"/>
              </a:solidFill>
            </a:endParaRPr>
          </a:p>
        </p:txBody>
      </p:sp>
    </p:spTree>
    <p:extLst>
      <p:ext uri="{BB962C8B-B14F-4D97-AF65-F5344CB8AC3E}">
        <p14:creationId xmlns:p14="http://schemas.microsoft.com/office/powerpoint/2010/main" val="1602666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Wege der Literaturbeschaffung</a:t>
            </a:r>
          </a:p>
        </p:txBody>
      </p:sp>
      <p:sp>
        <p:nvSpPr>
          <p:cNvPr id="31747" name="Rechteck 1"/>
          <p:cNvSpPr>
            <a:spLocks noChangeArrowheads="1"/>
          </p:cNvSpPr>
          <p:nvPr/>
        </p:nvSpPr>
        <p:spPr bwMode="auto">
          <a:xfrm>
            <a:off x="4181475" y="1538288"/>
            <a:ext cx="466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b="1" dirty="0"/>
              <a:t>Bibliothek</a:t>
            </a:r>
          </a:p>
          <a:p>
            <a:pPr marL="457200" lvl="1" indent="0" eaLnBrk="1" hangingPunct="1">
              <a:spcBef>
                <a:spcPct val="0"/>
              </a:spcBef>
              <a:buSzPct val="112000"/>
              <a:buNone/>
            </a:pPr>
            <a:r>
              <a:rPr lang="de-DE" altLang="de-DE" sz="1800" b="0" dirty="0" smtClean="0">
                <a:sym typeface="Wingdings" panose="05000000000000000000" pitchFamily="2" charset="2"/>
              </a:rPr>
              <a:t> </a:t>
            </a:r>
            <a:r>
              <a:rPr lang="de-DE" altLang="de-DE" sz="1800" b="0" dirty="0" smtClean="0"/>
              <a:t>Bibliothek </a:t>
            </a:r>
            <a:r>
              <a:rPr lang="de-DE" altLang="de-DE" sz="1800" b="0" dirty="0"/>
              <a:t>Hochschule Ludwigshafen</a:t>
            </a:r>
          </a:p>
          <a:p>
            <a:pPr marL="457200" lvl="1" indent="0" eaLnBrk="1" hangingPunct="1">
              <a:spcBef>
                <a:spcPct val="0"/>
              </a:spcBef>
              <a:buSzPct val="112000"/>
              <a:buNone/>
            </a:pPr>
            <a:r>
              <a:rPr lang="de-DE" altLang="de-DE" sz="1800" b="0" dirty="0" smtClean="0">
                <a:sym typeface="Wingdings" panose="05000000000000000000" pitchFamily="2" charset="2"/>
              </a:rPr>
              <a:t> </a:t>
            </a:r>
            <a:r>
              <a:rPr lang="de-DE" altLang="de-DE" sz="1800" b="0" dirty="0" smtClean="0"/>
              <a:t>Universitätsbibliothek </a:t>
            </a:r>
            <a:r>
              <a:rPr lang="de-DE" altLang="de-DE" sz="1800" b="0" dirty="0"/>
              <a:t>Mannheim</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1" dirty="0"/>
              <a:t>Fernleihe</a:t>
            </a:r>
          </a:p>
          <a:p>
            <a:pPr marL="457200" lvl="1" indent="0" eaLnBrk="1" hangingPunct="1">
              <a:spcBef>
                <a:spcPct val="0"/>
              </a:spcBef>
              <a:buSzPct val="112000"/>
              <a:buNone/>
            </a:pPr>
            <a:r>
              <a:rPr lang="de-DE" altLang="de-DE" sz="1800" b="0" dirty="0" smtClean="0">
                <a:sym typeface="Wingdings" panose="05000000000000000000" pitchFamily="2" charset="2"/>
              </a:rPr>
              <a:t> </a:t>
            </a:r>
            <a:r>
              <a:rPr lang="de-DE" altLang="de-DE" sz="1800" b="0" dirty="0" smtClean="0"/>
              <a:t>häufig </a:t>
            </a:r>
            <a:r>
              <a:rPr lang="de-DE" altLang="de-DE" sz="1800" b="0" dirty="0"/>
              <a:t>kostenpflichtig mit ca. 1,50 € </a:t>
            </a:r>
            <a:r>
              <a:rPr lang="de-DE" altLang="de-DE" sz="1800" b="0" dirty="0" smtClean="0"/>
              <a:t>   und </a:t>
            </a:r>
            <a:r>
              <a:rPr lang="de-DE" altLang="de-DE" sz="1800" b="0" dirty="0"/>
              <a:t>ggf. zusätzlich Portokosten für Benachrichtigungskarte  </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1" dirty="0"/>
              <a:t>Dokumentenlieferdienst Subito</a:t>
            </a:r>
          </a:p>
          <a:p>
            <a:pPr marL="457200" lvl="1" indent="0" eaLnBrk="1" hangingPunct="1">
              <a:spcBef>
                <a:spcPct val="0"/>
              </a:spcBef>
              <a:buSzPct val="112000"/>
              <a:buNone/>
            </a:pPr>
            <a:r>
              <a:rPr lang="de-DE" altLang="de-DE" sz="1800" dirty="0" smtClean="0">
                <a:sym typeface="Wingdings" panose="05000000000000000000" pitchFamily="2" charset="2"/>
              </a:rPr>
              <a:t> </a:t>
            </a:r>
            <a:r>
              <a:rPr lang="de-DE" altLang="de-DE" sz="1800" b="0" dirty="0" smtClean="0"/>
              <a:t>http</a:t>
            </a:r>
            <a:r>
              <a:rPr lang="de-DE" altLang="de-DE" sz="1800" b="0" dirty="0"/>
              <a:t>://www.subito-doc.de</a:t>
            </a:r>
          </a:p>
          <a:p>
            <a:pPr marL="457200" lvl="1" indent="0" eaLnBrk="1" hangingPunct="1">
              <a:spcBef>
                <a:spcPct val="0"/>
              </a:spcBef>
              <a:buSzPct val="112000"/>
              <a:buNone/>
            </a:pPr>
            <a:r>
              <a:rPr lang="de-DE" altLang="de-DE" sz="1800" b="0" dirty="0" smtClean="0">
                <a:sym typeface="Wingdings" panose="05000000000000000000" pitchFamily="2" charset="2"/>
              </a:rPr>
              <a:t> </a:t>
            </a:r>
            <a:r>
              <a:rPr lang="de-DE" altLang="de-DE" sz="1800" b="0" dirty="0" smtClean="0"/>
              <a:t>schnell</a:t>
            </a:r>
            <a:r>
              <a:rPr lang="de-DE" altLang="de-DE" sz="1800" b="0" dirty="0"/>
              <a:t>, aber teuer: mind. 4 €, Bücher 8 €</a:t>
            </a:r>
          </a:p>
          <a:p>
            <a:pPr lvl="1"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endParaRPr lang="de-DE" altLang="de-DE" sz="1800" b="0" dirty="0"/>
          </a:p>
        </p:txBody>
      </p:sp>
      <p:pic>
        <p:nvPicPr>
          <p:cNvPr id="31748"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3952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39450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701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Grundlegendes zum </a:t>
            </a:r>
          </a:p>
          <a:p>
            <a:pPr>
              <a:defRPr/>
            </a:pPr>
            <a:r>
              <a:rPr lang="de-DE" sz="2400" b="1" dirty="0" err="1" smtClean="0">
                <a:solidFill>
                  <a:schemeClr val="tx1"/>
                </a:solidFill>
                <a:latin typeface="Arial" panose="020B0604020202020204" pitchFamily="34" charset="0"/>
                <a:cs typeface="Arial" panose="020B0604020202020204" pitchFamily="34" charset="0"/>
              </a:rPr>
              <a:t>Bachelorandenseminar</a:t>
            </a:r>
            <a:r>
              <a:rPr lang="de-DE" sz="2400" b="1" dirty="0" smtClean="0">
                <a:solidFill>
                  <a:schemeClr val="tx1"/>
                </a:solidFill>
                <a:latin typeface="Arial" panose="020B0604020202020204" pitchFamily="34" charset="0"/>
                <a:cs typeface="Arial" panose="020B0604020202020204" pitchFamily="34" charset="0"/>
              </a:rPr>
              <a:t> </a:t>
            </a:r>
            <a:endParaRPr lang="de-DE" sz="2400" b="1"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1051207" y="1435547"/>
            <a:ext cx="8012112" cy="3970318"/>
          </a:xfrm>
          <a:prstGeom prst="rect">
            <a:avLst/>
          </a:prstGeom>
        </p:spPr>
        <p:txBody>
          <a:bodyPr>
            <a:spAutoFit/>
          </a:bodyPr>
          <a:lstStyle/>
          <a:p>
            <a:r>
              <a:rPr lang="de-DE" dirty="0">
                <a:latin typeface="Arial" panose="020B0604020202020204" pitchFamily="34" charset="0"/>
                <a:cs typeface="Arial" panose="020B0604020202020204" pitchFamily="34" charset="0"/>
              </a:rPr>
              <a:t>Abgabe </a:t>
            </a:r>
            <a:r>
              <a:rPr lang="de-DE" dirty="0" smtClean="0">
                <a:latin typeface="Arial" panose="020B0604020202020204" pitchFamily="34" charset="0"/>
                <a:cs typeface="Arial" panose="020B0604020202020204" pitchFamily="34" charset="0"/>
              </a:rPr>
              <a:t>der </a:t>
            </a:r>
            <a:r>
              <a:rPr lang="de-DE" dirty="0">
                <a:latin typeface="Arial" panose="020B0604020202020204" pitchFamily="34" charset="0"/>
                <a:cs typeface="Arial" panose="020B0604020202020204" pitchFamily="34" charset="0"/>
              </a:rPr>
              <a:t>Projektskizze spätestens am </a:t>
            </a:r>
            <a:r>
              <a:rPr lang="de-DE" b="1" dirty="0" smtClean="0">
                <a:latin typeface="Arial" panose="020B0604020202020204" pitchFamily="34" charset="0"/>
                <a:cs typeface="Arial" panose="020B0604020202020204" pitchFamily="34" charset="0"/>
              </a:rPr>
              <a:t>17.10.2022 </a:t>
            </a:r>
            <a:r>
              <a:rPr lang="de-DE" b="1" dirty="0">
                <a:latin typeface="Arial" panose="020B0604020202020204" pitchFamily="34" charset="0"/>
                <a:cs typeface="Arial" panose="020B0604020202020204" pitchFamily="34" charset="0"/>
              </a:rPr>
              <a:t>(12.00 Uhr) </a:t>
            </a:r>
            <a:r>
              <a:rPr lang="de-DE" dirty="0">
                <a:latin typeface="Arial" panose="020B0604020202020204" pitchFamily="34" charset="0"/>
                <a:cs typeface="Arial" panose="020B0604020202020204" pitchFamily="34" charset="0"/>
              </a:rPr>
              <a:t>per Mail: </a:t>
            </a:r>
            <a:r>
              <a:rPr lang="de-DE" dirty="0">
                <a:latin typeface="Arial" panose="020B0604020202020204" pitchFamily="34" charset="0"/>
                <a:cs typeface="Arial" panose="020B0604020202020204" pitchFamily="34" charset="0"/>
                <a:hlinkClick r:id="rId3"/>
              </a:rPr>
              <a:t>Katharina.Notheis@hwg-lu.de</a:t>
            </a:r>
            <a:r>
              <a:rPr lang="de-DE" dirty="0">
                <a:latin typeface="Arial" panose="020B0604020202020204" pitchFamily="34" charset="0"/>
                <a:cs typeface="Arial" panose="020B0604020202020204" pitchFamily="34" charset="0"/>
              </a:rPr>
              <a:t> </a:t>
            </a:r>
          </a:p>
          <a:p>
            <a:endParaRPr lang="de-DE" b="1" dirty="0" smtClean="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Rahmenbedingungen</a:t>
            </a:r>
            <a:r>
              <a:rPr lang="de-DE"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I. </a:t>
            </a:r>
            <a:r>
              <a:rPr lang="de-DE" dirty="0" smtClean="0">
                <a:latin typeface="Arial" panose="020B0604020202020204" pitchFamily="34" charset="0"/>
                <a:cs typeface="Arial" panose="020B0604020202020204" pitchFamily="34" charset="0"/>
              </a:rPr>
              <a:t>d. R</a:t>
            </a:r>
            <a:r>
              <a:rPr lang="de-DE" dirty="0">
                <a:latin typeface="Arial" panose="020B0604020202020204" pitchFamily="34" charset="0"/>
                <a:cs typeface="Arial" panose="020B0604020202020204" pitchFamily="34" charset="0"/>
              </a:rPr>
              <a:t>. im </a:t>
            </a:r>
            <a:r>
              <a:rPr lang="de-DE" dirty="0" smtClean="0">
                <a:latin typeface="Arial" panose="020B0604020202020204" pitchFamily="34" charset="0"/>
                <a:cs typeface="Arial" panose="020B0604020202020204" pitchFamily="34" charset="0"/>
              </a:rPr>
              <a:t>7. Semester frühestens </a:t>
            </a:r>
            <a:r>
              <a:rPr lang="de-DE" dirty="0">
                <a:latin typeface="Arial" panose="020B0604020202020204" pitchFamily="34" charset="0"/>
                <a:cs typeface="Arial" panose="020B0604020202020204" pitchFamily="34" charset="0"/>
              </a:rPr>
              <a:t>nach dem Erreichen </a:t>
            </a:r>
            <a:r>
              <a:rPr lang="de-DE" dirty="0" smtClean="0">
                <a:latin typeface="Arial" panose="020B0604020202020204" pitchFamily="34" charset="0"/>
                <a:cs typeface="Arial" panose="020B0604020202020204" pitchFamily="34" charset="0"/>
              </a:rPr>
              <a:t>von 150 </a:t>
            </a:r>
            <a:r>
              <a:rPr lang="de-DE" dirty="0" err="1" smtClean="0">
                <a:latin typeface="Arial" panose="020B0604020202020204" pitchFamily="34" charset="0"/>
                <a:cs typeface="Arial" panose="020B0604020202020204" pitchFamily="34" charset="0"/>
              </a:rPr>
              <a:t>Credits</a:t>
            </a:r>
            <a:r>
              <a:rPr lang="de-DE"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b="1" dirty="0">
                <a:latin typeface="Arial" panose="020B0604020202020204" pitchFamily="34" charset="0"/>
                <a:cs typeface="Arial" panose="020B0604020202020204" pitchFamily="34" charset="0"/>
              </a:rPr>
              <a:t>Voraussetzung</a:t>
            </a:r>
            <a:r>
              <a:rPr lang="de-DE" dirty="0">
                <a:latin typeface="Arial" panose="020B0604020202020204" pitchFamily="34" charset="0"/>
                <a:cs typeface="Arial" panose="020B0604020202020204" pitchFamily="34" charset="0"/>
              </a:rPr>
              <a:t>: erfolgreich abgelegte Prüfungen der ersten </a:t>
            </a:r>
            <a:r>
              <a:rPr lang="de-DE" dirty="0" smtClean="0">
                <a:latin typeface="Arial" panose="020B0604020202020204" pitchFamily="34" charset="0"/>
                <a:cs typeface="Arial" panose="020B0604020202020204" pitchFamily="34" charset="0"/>
              </a:rPr>
              <a:t>fünf </a:t>
            </a:r>
            <a:r>
              <a:rPr lang="de-DE" dirty="0">
                <a:latin typeface="Arial" panose="020B0604020202020204" pitchFamily="34" charset="0"/>
                <a:cs typeface="Arial" panose="020B0604020202020204" pitchFamily="34" charset="0"/>
              </a:rPr>
              <a:t>Semester.</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Unmittelbar </a:t>
            </a:r>
            <a:r>
              <a:rPr lang="de-DE" u="sng" dirty="0">
                <a:latin typeface="Arial" panose="020B0604020202020204" pitchFamily="34" charset="0"/>
                <a:cs typeface="Arial" panose="020B0604020202020204" pitchFamily="34" charset="0"/>
              </a:rPr>
              <a:t>vor oder während </a:t>
            </a:r>
            <a:r>
              <a:rPr lang="de-DE" dirty="0">
                <a:latin typeface="Arial" panose="020B0604020202020204" pitchFamily="34" charset="0"/>
                <a:cs typeface="Arial" panose="020B0604020202020204" pitchFamily="34" charset="0"/>
              </a:rPr>
              <a:t>der Bachelorarbeit zu besuchen.</a:t>
            </a: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Wird mit 3 ECTS </a:t>
            </a:r>
            <a:r>
              <a:rPr lang="de-DE" dirty="0" err="1">
                <a:latin typeface="Arial" panose="020B0604020202020204" pitchFamily="34" charset="0"/>
                <a:cs typeface="Arial" panose="020B0604020202020204" pitchFamily="34" charset="0"/>
              </a:rPr>
              <a:t>creditiert</a:t>
            </a:r>
            <a:r>
              <a:rPr lang="de-DE" dirty="0">
                <a:latin typeface="Arial" panose="020B0604020202020204" pitchFamily="34" charset="0"/>
                <a:cs typeface="Arial" panose="020B0604020202020204" pitchFamily="34" charset="0"/>
              </a:rPr>
              <a:t> und ist nur in Verbindung mit der Bachelorarbeit zu erbringen.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2790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Wege der Literaturbeschaffung</a:t>
            </a:r>
          </a:p>
        </p:txBody>
      </p:sp>
      <p:pic>
        <p:nvPicPr>
          <p:cNvPr id="4" name="Grafik 3"/>
          <p:cNvPicPr>
            <a:picLocks noChangeAspect="1"/>
          </p:cNvPicPr>
          <p:nvPr/>
        </p:nvPicPr>
        <p:blipFill>
          <a:blip r:embed="rId3"/>
          <a:stretch>
            <a:fillRect/>
          </a:stretch>
        </p:blipFill>
        <p:spPr>
          <a:xfrm>
            <a:off x="307196" y="957431"/>
            <a:ext cx="8324819" cy="5220144"/>
          </a:xfrm>
          <a:prstGeom prst="rect">
            <a:avLst/>
          </a:prstGeom>
        </p:spPr>
      </p:pic>
    </p:spTree>
    <p:extLst>
      <p:ext uri="{BB962C8B-B14F-4D97-AF65-F5344CB8AC3E}">
        <p14:creationId xmlns:p14="http://schemas.microsoft.com/office/powerpoint/2010/main" val="3725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Datenrecherche mit EBSCO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673" y="1085850"/>
            <a:ext cx="57245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083608" y="3905250"/>
            <a:ext cx="7315200" cy="2031325"/>
          </a:xfrm>
          <a:prstGeom prst="rect">
            <a:avLst/>
          </a:prstGeom>
          <a:noFill/>
        </p:spPr>
        <p:txBody>
          <a:bodyPr wrap="square" rtlCol="0">
            <a:spAutoFit/>
          </a:bodyPr>
          <a:lstStyle/>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EBSCO</a:t>
            </a:r>
            <a:r>
              <a:rPr lang="de-DE" dirty="0">
                <a:latin typeface="Arial" panose="020B0604020202020204" pitchFamily="34" charset="0"/>
                <a:cs typeface="Arial" panose="020B0604020202020204" pitchFamily="34" charset="0"/>
              </a:rPr>
              <a:t> ist eine Datenbank mit Volltext für ca. 2.300 Zeitschriften im </a:t>
            </a:r>
            <a:r>
              <a:rPr lang="de-DE" dirty="0" err="1">
                <a:latin typeface="Arial" panose="020B0604020202020204" pitchFamily="34" charset="0"/>
                <a:cs typeface="Arial" panose="020B0604020202020204" pitchFamily="34" charset="0"/>
              </a:rPr>
              <a:t>pdf</a:t>
            </a:r>
            <a:r>
              <a:rPr lang="de-DE" dirty="0">
                <a:latin typeface="Arial" panose="020B0604020202020204" pitchFamily="34" charset="0"/>
                <a:cs typeface="Arial" panose="020B0604020202020204" pitchFamily="34" charset="0"/>
              </a:rPr>
              <a:t>-Format (viel auch in englischer Sprache), Reports, SWOT-Analysen und Case </a:t>
            </a:r>
            <a:r>
              <a:rPr lang="de-DE" dirty="0" err="1">
                <a:latin typeface="Arial" panose="020B0604020202020204" pitchFamily="34" charset="0"/>
                <a:cs typeface="Arial" panose="020B0604020202020204" pitchFamily="34" charset="0"/>
              </a:rPr>
              <a:t>Studys</a:t>
            </a:r>
            <a:r>
              <a:rPr lang="de-DE"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Schulung über </a:t>
            </a:r>
            <a:r>
              <a:rPr lang="de-DE" dirty="0" smtClean="0">
                <a:latin typeface="Arial" panose="020B0604020202020204" pitchFamily="34" charset="0"/>
                <a:cs typeface="Arial" panose="020B0604020202020204" pitchFamily="34" charset="0"/>
              </a:rPr>
              <a:t>Internet</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Möglichkeiten: z.B. Benachrichtigung bei neuen Artikeln zu einem Suchwort, Meldung bei neuer Ausgabe einer Zeitschrift, Exportieren von Literaturlisten, Speichern von Suchergebnissen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21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749044"/>
            <a:ext cx="6781800" cy="451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2"/>
          <p:cNvSpPr txBox="1">
            <a:spLocks/>
          </p:cNvSpPr>
          <p:nvPr/>
        </p:nvSpPr>
        <p:spPr>
          <a:xfrm>
            <a:off x="423780" y="367650"/>
            <a:ext cx="4916643" cy="78576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lang="de-DE" sz="2400" b="1" i="0" kern="1200" baseline="0">
                <a:solidFill>
                  <a:schemeClr val="tx1"/>
                </a:solidFill>
                <a:latin typeface="Arial" panose="020B0604020202020204" pitchFamily="34" charset="0"/>
                <a:ea typeface="+mn-ea"/>
                <a:cs typeface="Arial" panose="020B0604020202020204" pitchFamily="34" charset="0"/>
              </a:defRPr>
            </a:lvl1pPr>
          </a:lstStyle>
          <a:p>
            <a:r>
              <a:rPr lang="en-US" dirty="0" err="1"/>
              <a:t>Datenrecherche</a:t>
            </a:r>
            <a:r>
              <a:rPr lang="en-US" dirty="0"/>
              <a:t> </a:t>
            </a:r>
            <a:r>
              <a:rPr lang="en-US" dirty="0" err="1"/>
              <a:t>mit</a:t>
            </a:r>
            <a:r>
              <a:rPr lang="en-US" dirty="0"/>
              <a:t> EBSCO </a:t>
            </a:r>
          </a:p>
        </p:txBody>
      </p:sp>
      <p:sp>
        <p:nvSpPr>
          <p:cNvPr id="4" name="Textfeld 3"/>
          <p:cNvSpPr txBox="1"/>
          <p:nvPr/>
        </p:nvSpPr>
        <p:spPr>
          <a:xfrm>
            <a:off x="142875" y="1258194"/>
            <a:ext cx="8077200"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https://www.ebscohost.com/</a:t>
            </a:r>
            <a:r>
              <a:rPr lang="en-US" dirty="0">
                <a:latin typeface="Arial" panose="020B0604020202020204" pitchFamily="34" charset="0"/>
                <a:cs typeface="Arial" panose="020B0604020202020204" pitchFamily="34" charset="0"/>
              </a:rPr>
              <a:t> -&gt; EBSCOhost web -&gt; Business Source Premier</a:t>
            </a:r>
            <a:endParaRPr lang="de-D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7144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p:nvPr/>
        </p:nvSpPr>
        <p:spPr>
          <a:xfrm>
            <a:off x="382588" y="42227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Tipps zum wissenschaftlichen </a:t>
            </a:r>
          </a:p>
          <a:p>
            <a:pPr>
              <a:defRPr/>
            </a:pPr>
            <a:r>
              <a:rPr lang="de-DE" sz="2400" b="1" dirty="0">
                <a:solidFill>
                  <a:schemeClr val="tx1"/>
                </a:solidFill>
                <a:latin typeface="Arial" panose="020B0604020202020204" pitchFamily="34" charset="0"/>
                <a:cs typeface="Arial" panose="020B0604020202020204" pitchFamily="34" charset="0"/>
              </a:rPr>
              <a:t>Arbeiten über HS-Homepage</a:t>
            </a:r>
          </a:p>
        </p:txBody>
      </p:sp>
      <p:pic>
        <p:nvPicPr>
          <p:cNvPr id="2" name="Grafik 1"/>
          <p:cNvPicPr>
            <a:picLocks noChangeAspect="1"/>
          </p:cNvPicPr>
          <p:nvPr/>
        </p:nvPicPr>
        <p:blipFill>
          <a:blip r:embed="rId3"/>
          <a:stretch>
            <a:fillRect/>
          </a:stretch>
        </p:blipFill>
        <p:spPr>
          <a:xfrm>
            <a:off x="544567" y="1097280"/>
            <a:ext cx="7850078" cy="5583816"/>
          </a:xfrm>
          <a:prstGeom prst="rect">
            <a:avLst/>
          </a:prstGeom>
        </p:spPr>
      </p:pic>
    </p:spTree>
    <p:extLst>
      <p:ext uri="{BB962C8B-B14F-4D97-AF65-F5344CB8AC3E}">
        <p14:creationId xmlns:p14="http://schemas.microsoft.com/office/powerpoint/2010/main" val="415223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Literaturverwaltungsprogram</a:t>
            </a:r>
            <a:r>
              <a:rPr lang="de-DE" sz="2400" dirty="0"/>
              <a:t> </a:t>
            </a:r>
          </a:p>
          <a:p>
            <a:pPr>
              <a:defRPr/>
            </a:pPr>
            <a:r>
              <a:rPr lang="de-DE" sz="2400" b="1" dirty="0" err="1">
                <a:solidFill>
                  <a:schemeClr val="tx1"/>
                </a:solidFill>
                <a:latin typeface="Arial" panose="020B0604020202020204" pitchFamily="34" charset="0"/>
                <a:cs typeface="Arial" panose="020B0604020202020204" pitchFamily="34" charset="0"/>
              </a:rPr>
              <a:t>Citavi</a:t>
            </a:r>
            <a:endParaRPr lang="de-DE" sz="2400" b="1"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556" y="2523342"/>
            <a:ext cx="61341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278255" y="5502084"/>
            <a:ext cx="4905375" cy="369332"/>
          </a:xfrm>
          <a:prstGeom prst="rect">
            <a:avLst/>
          </a:prstGeom>
          <a:noFill/>
        </p:spPr>
        <p:txBody>
          <a:bodyPr wrap="square" rtlCol="0">
            <a:spAutoFit/>
          </a:bodyPr>
          <a:lstStyle/>
          <a:p>
            <a:r>
              <a:rPr lang="de-DE" dirty="0"/>
              <a:t>Bibliothek bietet Schulungstermine an !</a:t>
            </a:r>
            <a:endParaRPr lang="en-US" dirty="0"/>
          </a:p>
        </p:txBody>
      </p:sp>
      <p:sp>
        <p:nvSpPr>
          <p:cNvPr id="5" name="Textfeld 4"/>
          <p:cNvSpPr txBox="1"/>
          <p:nvPr/>
        </p:nvSpPr>
        <p:spPr>
          <a:xfrm>
            <a:off x="1352550" y="1397181"/>
            <a:ext cx="7315200" cy="1200329"/>
          </a:xfrm>
          <a:prstGeom prst="rect">
            <a:avLst/>
          </a:prstGeom>
          <a:noFill/>
        </p:spPr>
        <p:txBody>
          <a:bodyPr wrap="square" rtlCol="0">
            <a:spAutoFit/>
          </a:bodyPr>
          <a:lstStyle/>
          <a:p>
            <a:pPr marL="285750" indent="-285750">
              <a:buFont typeface="Arial" panose="020B0604020202020204" pitchFamily="34" charset="0"/>
              <a:buChar char="•"/>
            </a:pPr>
            <a:r>
              <a:rPr lang="de-DE" dirty="0" err="1"/>
              <a:t>Citavi</a:t>
            </a:r>
            <a:r>
              <a:rPr lang="de-DE" dirty="0"/>
              <a:t> ist ein Literaturverwaltungsprogramm, in das man bibliografische Angaben aus Bibliothekskatalogen importieren kann</a:t>
            </a:r>
          </a:p>
          <a:p>
            <a:pPr marL="285750" indent="-285750">
              <a:buFont typeface="Arial" panose="020B0604020202020204" pitchFamily="34" charset="0"/>
              <a:buChar char="•"/>
            </a:pPr>
            <a:r>
              <a:rPr lang="de-DE" dirty="0"/>
              <a:t>Es erleichtert das Zitieren in der Arbeit und die Erstellung des Literaturverzeichnisses im erheblichen Maße </a:t>
            </a:r>
            <a:endParaRPr lang="en-US" dirty="0"/>
          </a:p>
        </p:txBody>
      </p:sp>
    </p:spTree>
    <p:extLst>
      <p:ext uri="{BB962C8B-B14F-4D97-AF65-F5344CB8AC3E}">
        <p14:creationId xmlns:p14="http://schemas.microsoft.com/office/powerpoint/2010/main" val="340436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Literaturbewertung - Grundsatz</a:t>
            </a:r>
          </a:p>
        </p:txBody>
      </p:sp>
      <p:sp>
        <p:nvSpPr>
          <p:cNvPr id="32771" name="Rechteck 1"/>
          <p:cNvSpPr>
            <a:spLocks noChangeArrowheads="1"/>
          </p:cNvSpPr>
          <p:nvPr/>
        </p:nvSpPr>
        <p:spPr bwMode="auto">
          <a:xfrm>
            <a:off x="3971925" y="1252538"/>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b="0" dirty="0"/>
              <a:t>In Bibliotheksbüchern / Zeitschriften schreibt und malt man nicht! </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keine Unterstreichungen, auch kein Bleistift, keine Bemerkungen eintragen, sondern</a:t>
            </a:r>
          </a:p>
          <a:p>
            <a:pPr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r>
              <a:rPr lang="de-DE" altLang="de-DE" sz="1800" b="0" dirty="0"/>
              <a:t>Haftnotizzettel</a:t>
            </a:r>
          </a:p>
          <a:p>
            <a:pPr lvl="1" eaLnBrk="1" hangingPunct="1">
              <a:spcBef>
                <a:spcPct val="0"/>
              </a:spcBef>
              <a:buSzPct val="112000"/>
              <a:buFont typeface="Arial" panose="020B0604020202020204" pitchFamily="34" charset="0"/>
              <a:buChar char="•"/>
            </a:pPr>
            <a:endParaRPr lang="de-DE" altLang="de-DE" sz="1800" b="0" dirty="0"/>
          </a:p>
          <a:p>
            <a:pPr lvl="1" eaLnBrk="1" hangingPunct="1">
              <a:spcBef>
                <a:spcPct val="0"/>
              </a:spcBef>
              <a:buSzPct val="112000"/>
              <a:buFont typeface="Arial" panose="020B0604020202020204" pitchFamily="34" charset="0"/>
              <a:buChar char="•"/>
            </a:pPr>
            <a:r>
              <a:rPr lang="de-DE" altLang="de-DE" sz="1800" b="0" dirty="0"/>
              <a:t>Kopien machen und damit arbeiten</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Tipp: zusammengehörige Kopien dauerhaft verbinden (Tackern)</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auf jeder Kopie die vollständige Quellenangabe beim Kopieren notieren</a:t>
            </a:r>
          </a:p>
        </p:txBody>
      </p:sp>
      <p:pic>
        <p:nvPicPr>
          <p:cNvPr id="32772" name="Picture 2" descr="C:\01_HS_LU\1_Lehre\15 Seminararbeiten\151 Allgemeines\Fotos\IMG_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3952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46890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73601"/>
            <a:ext cx="8174037" cy="78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smtClean="0">
                <a:solidFill>
                  <a:schemeClr val="tx1"/>
                </a:solidFill>
                <a:latin typeface="Arial" panose="020B0604020202020204" pitchFamily="34" charset="0"/>
                <a:cs typeface="Arial" panose="020B0604020202020204" pitchFamily="34" charset="0"/>
              </a:rPr>
              <a:t>Wissenschaftliches Arbeiten</a:t>
            </a:r>
          </a:p>
          <a:p>
            <a:pPr>
              <a:defRPr/>
            </a:pPr>
            <a:r>
              <a:rPr lang="de-DE" sz="2400" b="1" dirty="0" smtClean="0">
                <a:solidFill>
                  <a:schemeClr val="tx1"/>
                </a:solidFill>
                <a:latin typeface="Arial" panose="020B0604020202020204" pitchFamily="34" charset="0"/>
                <a:cs typeface="Arial" panose="020B0604020202020204" pitchFamily="34" charset="0"/>
              </a:rPr>
              <a:t>- </a:t>
            </a:r>
            <a:r>
              <a:rPr lang="de-DE" sz="2400" b="1" dirty="0">
                <a:solidFill>
                  <a:schemeClr val="tx1"/>
                </a:solidFill>
                <a:latin typeface="Arial" panose="020B0604020202020204" pitchFamily="34" charset="0"/>
                <a:cs typeface="Arial" panose="020B0604020202020204" pitchFamily="34" charset="0"/>
              </a:rPr>
              <a:t>Textformulierung</a:t>
            </a:r>
          </a:p>
        </p:txBody>
      </p:sp>
      <p:sp>
        <p:nvSpPr>
          <p:cNvPr id="23555" name="Rechteck 1"/>
          <p:cNvSpPr>
            <a:spLocks noChangeArrowheads="1"/>
          </p:cNvSpPr>
          <p:nvPr/>
        </p:nvSpPr>
        <p:spPr bwMode="auto">
          <a:xfrm>
            <a:off x="1084217" y="1305516"/>
            <a:ext cx="8059783"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Char char="•"/>
              <a:defRPr sz="2400">
                <a:solidFill>
                  <a:schemeClr val="tx1"/>
                </a:solidFill>
                <a:latin typeface="Arial" charset="0"/>
              </a:defRPr>
            </a:lvl1pPr>
            <a:lvl2pPr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defRPr/>
            </a:pPr>
            <a:r>
              <a:rPr lang="de-DE" altLang="de-DE" sz="1800" dirty="0"/>
              <a:t>Unpersönliche Formulierung </a:t>
            </a:r>
          </a:p>
          <a:p>
            <a:pPr lvl="1" eaLnBrk="1" hangingPunct="1">
              <a:spcBef>
                <a:spcPct val="0"/>
              </a:spcBef>
              <a:buSzPct val="112000"/>
              <a:buFont typeface="Arial" panose="020B0604020202020204" pitchFamily="34" charset="0"/>
              <a:buChar char="•"/>
              <a:defRPr/>
            </a:pPr>
            <a:r>
              <a:rPr lang="de-DE" altLang="de-DE" sz="1800" dirty="0"/>
              <a:t> Passiv, Infinitiv mit zu, </a:t>
            </a:r>
          </a:p>
          <a:p>
            <a:pPr lvl="1" eaLnBrk="1" hangingPunct="1">
              <a:spcBef>
                <a:spcPct val="0"/>
              </a:spcBef>
              <a:buSzPct val="112000"/>
              <a:buFont typeface="Arial" panose="020B0604020202020204" pitchFamily="34" charset="0"/>
              <a:buChar char="•"/>
              <a:defRPr/>
            </a:pPr>
            <a:r>
              <a:rPr lang="de-DE" altLang="de-DE" sz="1800" dirty="0"/>
              <a:t> „Der Autor / Die Autorin“, </a:t>
            </a:r>
          </a:p>
          <a:p>
            <a:pPr lvl="1" eaLnBrk="1" hangingPunct="1">
              <a:spcBef>
                <a:spcPct val="0"/>
              </a:spcBef>
              <a:buSzPct val="112000"/>
              <a:buFont typeface="Arial" panose="020B0604020202020204" pitchFamily="34" charset="0"/>
              <a:buChar char="•"/>
              <a:defRPr/>
            </a:pPr>
            <a:r>
              <a:rPr lang="de-DE" altLang="de-DE" sz="1800" dirty="0"/>
              <a:t> „hier wird davon ausgegangen“</a:t>
            </a:r>
          </a:p>
          <a:p>
            <a:pPr eaLnBrk="1" hangingPunct="1">
              <a:spcBef>
                <a:spcPct val="0"/>
              </a:spcBef>
              <a:buSzPct val="112000"/>
              <a:buFont typeface="Arial" panose="020B0604020202020204" pitchFamily="34" charset="0"/>
              <a:buChar char="•"/>
              <a:defRPr/>
            </a:pPr>
            <a:endParaRPr lang="de-DE" altLang="de-DE" sz="300" dirty="0"/>
          </a:p>
          <a:p>
            <a:pPr eaLnBrk="1" hangingPunct="1">
              <a:spcBef>
                <a:spcPct val="0"/>
              </a:spcBef>
              <a:buSzPct val="112000"/>
              <a:buFont typeface="Arial" panose="020B0604020202020204" pitchFamily="34" charset="0"/>
              <a:buChar char="•"/>
              <a:defRPr/>
            </a:pPr>
            <a:r>
              <a:rPr lang="de-DE" altLang="de-DE" sz="1800" dirty="0"/>
              <a:t>Schlüssige Argumentationsketten aufbauen</a:t>
            </a:r>
          </a:p>
          <a:p>
            <a:pPr marL="0" indent="0" eaLnBrk="1" hangingPunct="1">
              <a:spcBef>
                <a:spcPct val="0"/>
              </a:spcBef>
              <a:buSzPct val="112000"/>
              <a:buNone/>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Zwischenfazits einbauen und Übergänge zwischen den Kapiteln schaffen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Fachausdrücke benutzen und ggf. in Fußnote erläutern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Abkürzungen sparsam einsetzen, sonst wird der Text zu kryptisch</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keine umgangssprachlichen oder saloppen Wendungen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keine Phrasen („wie leicht zu erkennen ist“)</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keine „Angstwörter“ („fast“, „irgendwie“, „gewissermaßen“) </a:t>
            </a:r>
            <a:r>
              <a:rPr lang="de-DE" altLang="de-DE" sz="1800" dirty="0">
                <a:sym typeface="Wingdings" panose="05000000000000000000" pitchFamily="2" charset="2"/>
              </a:rPr>
              <a:t></a:t>
            </a:r>
            <a:r>
              <a:rPr lang="de-DE" altLang="de-DE" sz="1800" dirty="0"/>
              <a:t> zeigen Unsicherheiten</a:t>
            </a:r>
          </a:p>
          <a:p>
            <a:pPr eaLnBrk="1" hangingPunct="1">
              <a:spcBef>
                <a:spcPct val="0"/>
              </a:spcBef>
              <a:buSzPct val="112000"/>
              <a:buFont typeface="Arial" panose="020B0604020202020204" pitchFamily="34" charset="0"/>
              <a:buChar char="•"/>
              <a:defRPr/>
            </a:pPr>
            <a:endParaRPr lang="de-DE" altLang="de-DE" sz="400" dirty="0"/>
          </a:p>
          <a:p>
            <a:pPr eaLnBrk="1" hangingPunct="1">
              <a:spcBef>
                <a:spcPct val="0"/>
              </a:spcBef>
              <a:buSzPct val="112000"/>
              <a:buFont typeface="Arial" panose="020B0604020202020204" pitchFamily="34" charset="0"/>
              <a:buChar char="•"/>
              <a:defRPr/>
            </a:pPr>
            <a:r>
              <a:rPr lang="de-DE" altLang="de-DE" sz="1800" dirty="0"/>
              <a:t>Vorsicht bei Superlativen („einzig richtige Lösung“, „optimalste“)</a:t>
            </a:r>
          </a:p>
        </p:txBody>
      </p:sp>
      <p:sp>
        <p:nvSpPr>
          <p:cNvPr id="6" name="TextBox 19"/>
          <p:cNvSpPr txBox="1">
            <a:spLocks noChangeArrowheads="1"/>
          </p:cNvSpPr>
          <p:nvPr/>
        </p:nvSpPr>
        <p:spPr bwMode="auto">
          <a:xfrm>
            <a:off x="5114109" y="6168118"/>
            <a:ext cx="359958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0" dirty="0"/>
              <a:t>Quelle: In Anlehnung an Theisen 2013, S. </a:t>
            </a:r>
            <a:r>
              <a:rPr lang="de-DE" altLang="de-DE" sz="1200" dirty="0"/>
              <a:t>135f</a:t>
            </a:r>
            <a:endParaRPr lang="en-US" altLang="de-DE" sz="1200" dirty="0"/>
          </a:p>
        </p:txBody>
      </p:sp>
    </p:spTree>
    <p:extLst>
      <p:ext uri="{BB962C8B-B14F-4D97-AF65-F5344CB8AC3E}">
        <p14:creationId xmlns:p14="http://schemas.microsoft.com/office/powerpoint/2010/main" val="97649973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1"/>
          </p:nvPr>
        </p:nvSpPr>
        <p:spPr/>
        <p:txBody>
          <a:bodyPr/>
          <a:lstStyle/>
          <a:p>
            <a:endParaRPr lang="de-DE" sz="2400" dirty="0">
              <a:latin typeface="TheSansOffice (Textkörper)"/>
            </a:endParaRPr>
          </a:p>
          <a:p>
            <a:r>
              <a:rPr lang="de-DE" b="0" dirty="0"/>
              <a:t>Gültig für Seminararbeiten, Abschlussarbeiten, Praxisberichte und Erfahrungsberichte aus dem Ausland</a:t>
            </a:r>
          </a:p>
          <a:p>
            <a:endParaRPr lang="de-DE" dirty="0"/>
          </a:p>
          <a:p>
            <a:r>
              <a:rPr lang="de-DE" dirty="0">
                <a:hlinkClick r:id="rId3"/>
              </a:rPr>
              <a:t>https://</a:t>
            </a:r>
            <a:r>
              <a:rPr lang="de-DE" dirty="0" smtClean="0">
                <a:hlinkClick r:id="rId3"/>
              </a:rPr>
              <a:t>www.hwg-lu.de/fileadmin/user_upload/fachbereiche/fachbereich-1/Richtlinie_WissenschaftlicheArbeitenFB1_Stand_Juli2022_1.pdf</a:t>
            </a:r>
            <a:r>
              <a:rPr lang="de-DE" dirty="0" smtClean="0"/>
              <a:t> </a:t>
            </a:r>
            <a:endParaRPr lang="de-DE" dirty="0">
              <a:latin typeface="TheSansOffice" pitchFamily="34" charset="0"/>
            </a:endParaRPr>
          </a:p>
        </p:txBody>
      </p:sp>
      <p:sp>
        <p:nvSpPr>
          <p:cNvPr id="10" name="Titel 9"/>
          <p:cNvSpPr>
            <a:spLocks noGrp="1"/>
          </p:cNvSpPr>
          <p:nvPr>
            <p:ph type="title"/>
          </p:nvPr>
        </p:nvSpPr>
        <p:spPr>
          <a:xfrm>
            <a:off x="266700" y="123825"/>
            <a:ext cx="5073723" cy="1409700"/>
          </a:xfrm>
        </p:spPr>
        <p:txBody>
          <a:bodyPr/>
          <a:lstStyle/>
          <a:p>
            <a:pPr>
              <a:spcBef>
                <a:spcPct val="20000"/>
              </a:spcBef>
            </a:pPr>
            <a:r>
              <a:rPr lang="de-DE" dirty="0"/>
              <a:t>Formale Richtlinien zum Erstellen einer wissenschaftlichen Arbeit (FB I)</a:t>
            </a:r>
            <a:r>
              <a:rPr lang="de-DE" dirty="0">
                <a:latin typeface="TheSansOffice (Textkörper)"/>
              </a:rPr>
              <a:t/>
            </a:r>
            <a:br>
              <a:rPr lang="de-DE" dirty="0">
                <a:latin typeface="TheSansOffice (Textkörper)"/>
              </a:rPr>
            </a:br>
            <a:endParaRPr lang="de-DE" sz="2400" dirty="0">
              <a:solidFill>
                <a:schemeClr val="tx2">
                  <a:lumMod val="60000"/>
                  <a:lumOff val="40000"/>
                </a:schemeClr>
              </a:solidFill>
              <a:latin typeface="TheSansOffice (Textkörper)"/>
            </a:endParaRPr>
          </a:p>
        </p:txBody>
      </p:sp>
      <p:sp>
        <p:nvSpPr>
          <p:cNvPr id="4" name="Fußzeilenplatzhalter 3"/>
          <p:cNvSpPr>
            <a:spLocks noGrp="1"/>
          </p:cNvSpPr>
          <p:nvPr>
            <p:ph type="ftr" sz="quarter" idx="4294967295"/>
          </p:nvPr>
        </p:nvSpPr>
        <p:spPr>
          <a:xfrm>
            <a:off x="0" y="6486525"/>
            <a:ext cx="4905375" cy="379413"/>
          </a:xfrm>
          <a:prstGeom prst="rect">
            <a:avLst/>
          </a:prstGeom>
        </p:spPr>
        <p:txBody>
          <a:bodyPr/>
          <a:lstStyle/>
          <a:p>
            <a:r>
              <a:rPr lang="de-DE" dirty="0"/>
              <a:t>	</a:t>
            </a:r>
          </a:p>
        </p:txBody>
      </p:sp>
    </p:spTree>
    <p:extLst>
      <p:ext uri="{BB962C8B-B14F-4D97-AF65-F5344CB8AC3E}">
        <p14:creationId xmlns:p14="http://schemas.microsoft.com/office/powerpoint/2010/main" val="372551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Prüfungsordnung</a:t>
            </a:r>
            <a:r>
              <a:rPr lang="de-DE" sz="2400" dirty="0">
                <a:solidFill>
                  <a:schemeClr val="tx2">
                    <a:lumMod val="60000"/>
                    <a:lumOff val="40000"/>
                  </a:schemeClr>
                </a:solidFill>
                <a:latin typeface="TheSansOffice" panose="020B0503040302060204" pitchFamily="34" charset="0"/>
              </a:rPr>
              <a:t/>
            </a:r>
            <a:br>
              <a:rPr lang="de-DE" sz="2400" dirty="0">
                <a:solidFill>
                  <a:schemeClr val="tx2">
                    <a:lumMod val="60000"/>
                    <a:lumOff val="40000"/>
                  </a:schemeClr>
                </a:solidFill>
                <a:latin typeface="TheSansOffice" panose="020B0503040302060204" pitchFamily="34" charset="0"/>
              </a:rPr>
            </a:br>
            <a:endParaRPr lang="de-DE" sz="2400" b="1" dirty="0">
              <a:solidFill>
                <a:schemeClr val="tx2">
                  <a:lumMod val="60000"/>
                  <a:lumOff val="40000"/>
                </a:schemeClr>
              </a:solidFill>
              <a:latin typeface="TheSansOffice" panose="020B0503040302060204" pitchFamily="34" charset="0"/>
            </a:endParaRPr>
          </a:p>
        </p:txBody>
      </p:sp>
      <p:sp>
        <p:nvSpPr>
          <p:cNvPr id="6" name="Rectangle 3"/>
          <p:cNvSpPr txBox="1">
            <a:spLocks noChangeArrowheads="1"/>
          </p:cNvSpPr>
          <p:nvPr/>
        </p:nvSpPr>
        <p:spPr>
          <a:xfrm>
            <a:off x="827584" y="1268760"/>
            <a:ext cx="7783016" cy="43700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chemeClr val="tx2">
                  <a:lumMod val="60000"/>
                  <a:lumOff val="40000"/>
                </a:schemeClr>
              </a:buClr>
              <a:buNone/>
            </a:pPr>
            <a:endParaRPr lang="de-DE" sz="1800" dirty="0"/>
          </a:p>
        </p:txBody>
      </p:sp>
      <p:sp>
        <p:nvSpPr>
          <p:cNvPr id="2" name="Rechteck 1"/>
          <p:cNvSpPr/>
          <p:nvPr/>
        </p:nvSpPr>
        <p:spPr>
          <a:xfrm>
            <a:off x="827584" y="1699454"/>
            <a:ext cx="7496175" cy="1754326"/>
          </a:xfrm>
          <a:prstGeom prst="rect">
            <a:avLst/>
          </a:prstGeom>
        </p:spPr>
        <p:txBody>
          <a:bodyPr wrap="square">
            <a:spAutoFit/>
          </a:bodyPr>
          <a:lstStyle/>
          <a:p>
            <a:pPr algn="ctr">
              <a:buFont typeface="Wingdings" pitchFamily="2" charset="2"/>
              <a:buNone/>
            </a:pPr>
            <a:r>
              <a:rPr lang="de-DE" b="1" dirty="0">
                <a:latin typeface="Arial" panose="020B0604020202020204" pitchFamily="34" charset="0"/>
                <a:cs typeface="Arial" panose="020B0604020202020204" pitchFamily="34" charset="0"/>
              </a:rPr>
              <a:t>§ 18 Abs. 1 Schriftliche Abschlussarbeit</a:t>
            </a:r>
          </a:p>
          <a:p>
            <a:pPr algn="ctr">
              <a:buFont typeface="Wingdings" pitchFamily="2" charset="2"/>
              <a:buNone/>
            </a:pPr>
            <a:endParaRPr lang="de-DE" dirty="0">
              <a:latin typeface="Arial" panose="020B0604020202020204" pitchFamily="34" charset="0"/>
              <a:cs typeface="Arial" panose="020B0604020202020204" pitchFamily="34" charset="0"/>
            </a:endParaRPr>
          </a:p>
          <a:p>
            <a:pPr algn="ctr">
              <a:buFont typeface="Wingdings" pitchFamily="2" charset="2"/>
              <a:buNone/>
            </a:pPr>
            <a:r>
              <a:rPr lang="de-DE" dirty="0">
                <a:latin typeface="Arial" panose="020B0604020202020204" pitchFamily="34" charset="0"/>
                <a:cs typeface="Arial" panose="020B0604020202020204" pitchFamily="34" charset="0"/>
              </a:rPr>
              <a:t>Die Bachelorarbeit soll zeigen,</a:t>
            </a:r>
          </a:p>
          <a:p>
            <a:pPr algn="ctr">
              <a:buFont typeface="Wingdings" pitchFamily="2" charset="2"/>
              <a:buNone/>
            </a:pPr>
            <a:r>
              <a:rPr lang="de-DE" dirty="0">
                <a:latin typeface="Arial" panose="020B0604020202020204" pitchFamily="34" charset="0"/>
                <a:cs typeface="Arial" panose="020B0604020202020204" pitchFamily="34" charset="0"/>
              </a:rPr>
              <a:t>dass der Prüfling in der Lage ist, innerhalb einer vorgegebenen Frist ein Problem aus seiner Fachrichtung selbständig, fachgerecht und mit </a:t>
            </a:r>
          </a:p>
          <a:p>
            <a:pPr algn="ctr">
              <a:buFont typeface="Wingdings" pitchFamily="2" charset="2"/>
              <a:buNone/>
            </a:pPr>
            <a:r>
              <a:rPr lang="de-DE" dirty="0">
                <a:latin typeface="Arial" panose="020B0604020202020204" pitchFamily="34" charset="0"/>
                <a:cs typeface="Arial" panose="020B0604020202020204" pitchFamily="34" charset="0"/>
              </a:rPr>
              <a:t>wissenschaftlichen Methoden zu bearbeiten</a:t>
            </a:r>
            <a:r>
              <a:rPr lang="de-DE" dirty="0">
                <a:latin typeface="TheSansOffice (Textkörper)"/>
                <a:cs typeface="Arial"/>
              </a:rPr>
              <a:t>.</a:t>
            </a:r>
          </a:p>
        </p:txBody>
      </p:sp>
    </p:spTree>
    <p:extLst>
      <p:ext uri="{BB962C8B-B14F-4D97-AF65-F5344CB8AC3E}">
        <p14:creationId xmlns:p14="http://schemas.microsoft.com/office/powerpoint/2010/main" val="383687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52505" y="381448"/>
            <a:ext cx="6783768" cy="468000"/>
          </a:xfrm>
        </p:spPr>
        <p:txBody>
          <a:bodyPr/>
          <a:lstStyle/>
          <a:p>
            <a:r>
              <a:rPr lang="de-DE" dirty="0"/>
              <a:t>Bachelorprüfungsordnung</a:t>
            </a:r>
            <a:r>
              <a:rPr lang="de-DE" dirty="0">
                <a:solidFill>
                  <a:schemeClr val="tx2">
                    <a:lumMod val="60000"/>
                    <a:lumOff val="40000"/>
                  </a:schemeClr>
                </a:solidFill>
              </a:rPr>
              <a:t/>
            </a:r>
            <a:br>
              <a:rPr lang="de-DE" dirty="0">
                <a:solidFill>
                  <a:schemeClr val="tx2">
                    <a:lumMod val="60000"/>
                    <a:lumOff val="40000"/>
                  </a:schemeClr>
                </a:solidFill>
              </a:rPr>
            </a:br>
            <a:endParaRPr lang="de-DE" b="1" dirty="0">
              <a:solidFill>
                <a:schemeClr val="tx2">
                  <a:lumMod val="60000"/>
                  <a:lumOff val="40000"/>
                </a:schemeClr>
              </a:solidFill>
            </a:endParaRPr>
          </a:p>
        </p:txBody>
      </p:sp>
      <p:sp>
        <p:nvSpPr>
          <p:cNvPr id="2" name="Inhaltsplatzhalter 1"/>
          <p:cNvSpPr>
            <a:spLocks noGrp="1"/>
          </p:cNvSpPr>
          <p:nvPr>
            <p:ph idx="1"/>
          </p:nvPr>
        </p:nvSpPr>
        <p:spPr>
          <a:xfrm>
            <a:off x="1019175" y="1183228"/>
            <a:ext cx="7774717" cy="4787266"/>
          </a:xfrm>
        </p:spPr>
        <p:txBody>
          <a:bodyPr>
            <a:noAutofit/>
          </a:bodyPr>
          <a:lstStyle/>
          <a:p>
            <a:pPr marL="342900" lvl="1" indent="-180000" defTabSz="360000" fontAlgn="base">
              <a:lnSpc>
                <a:spcPct val="150000"/>
              </a:lnSpc>
              <a:spcBef>
                <a:spcPts val="0"/>
              </a:spcBef>
              <a:spcAft>
                <a:spcPct val="0"/>
              </a:spcAft>
              <a:buSzPct val="85000"/>
              <a:buFontTx/>
              <a:buChar char="•"/>
            </a:pPr>
            <a:r>
              <a:rPr lang="de-DE" sz="1600" b="1" dirty="0"/>
              <a:t>Bearbeitungszeit</a:t>
            </a:r>
            <a:r>
              <a:rPr lang="de-DE" sz="1600" b="1" dirty="0" smtClean="0"/>
              <a:t>:</a:t>
            </a:r>
            <a:r>
              <a:rPr lang="de-DE" sz="1600" dirty="0" smtClean="0"/>
              <a:t> </a:t>
            </a:r>
            <a:r>
              <a:rPr lang="de-DE" sz="1600" dirty="0"/>
              <a:t>12 Wochen</a:t>
            </a:r>
          </a:p>
          <a:p>
            <a:pPr marL="342900" lvl="1" indent="-180000" defTabSz="360000" fontAlgn="base">
              <a:lnSpc>
                <a:spcPct val="150000"/>
              </a:lnSpc>
              <a:spcBef>
                <a:spcPts val="0"/>
              </a:spcBef>
              <a:spcAft>
                <a:spcPct val="0"/>
              </a:spcAft>
              <a:buSzPct val="85000"/>
              <a:buFontTx/>
              <a:buChar char="•"/>
            </a:pPr>
            <a:r>
              <a:rPr lang="de-DE" sz="1600" b="1" dirty="0"/>
              <a:t>Verlängerung</a:t>
            </a:r>
            <a:r>
              <a:rPr lang="de-DE" sz="1600" b="1" dirty="0" smtClean="0"/>
              <a:t>: </a:t>
            </a:r>
            <a:r>
              <a:rPr lang="de-DE" sz="1600" dirty="0"/>
              <a:t>6 Wochen</a:t>
            </a:r>
          </a:p>
          <a:p>
            <a:pPr marL="342900" lvl="1" indent="-180000" defTabSz="360000" fontAlgn="base">
              <a:lnSpc>
                <a:spcPct val="150000"/>
              </a:lnSpc>
              <a:spcBef>
                <a:spcPts val="0"/>
              </a:spcBef>
              <a:spcAft>
                <a:spcPct val="0"/>
              </a:spcAft>
              <a:buSzPct val="85000"/>
              <a:buFontTx/>
              <a:buChar char="•"/>
            </a:pPr>
            <a:r>
              <a:rPr lang="de-DE" sz="1600" b="1" dirty="0"/>
              <a:t>Anmeldung:</a:t>
            </a:r>
            <a:r>
              <a:rPr lang="de-DE" sz="1600" dirty="0"/>
              <a:t> </a:t>
            </a:r>
            <a:r>
              <a:rPr lang="de-DE" sz="1600" b="1" dirty="0"/>
              <a:t>frühestens</a:t>
            </a:r>
            <a:r>
              <a:rPr lang="de-DE" sz="1600" dirty="0"/>
              <a:t> </a:t>
            </a:r>
            <a:r>
              <a:rPr lang="de-DE" sz="1600" dirty="0" smtClean="0"/>
              <a:t>nach </a:t>
            </a:r>
            <a:r>
              <a:rPr lang="de-DE" sz="1600" dirty="0"/>
              <a:t>Erreichung von 120 </a:t>
            </a:r>
            <a:r>
              <a:rPr lang="de-DE" sz="1600" dirty="0" err="1" smtClean="0"/>
              <a:t>Credits</a:t>
            </a:r>
            <a:r>
              <a:rPr lang="de-DE" sz="1600" dirty="0"/>
              <a:t> </a:t>
            </a:r>
            <a:r>
              <a:rPr lang="de-DE" sz="1600" dirty="0" smtClean="0"/>
              <a:t>(BMC/BCO) und 150 </a:t>
            </a:r>
            <a:r>
              <a:rPr lang="de-DE" sz="1600" dirty="0" err="1" smtClean="0"/>
              <a:t>Credits</a:t>
            </a:r>
            <a:r>
              <a:rPr lang="de-DE" sz="1600" dirty="0" smtClean="0"/>
              <a:t> (BIM), </a:t>
            </a:r>
            <a:r>
              <a:rPr lang="de-DE" sz="1600" b="1" dirty="0"/>
              <a:t>spätestens</a:t>
            </a:r>
            <a:r>
              <a:rPr lang="de-DE" sz="1600" dirty="0"/>
              <a:t> 2 Semester nach dem Bestehen der letzten Modulprüfung (365 Tage)</a:t>
            </a:r>
          </a:p>
          <a:p>
            <a:pPr marL="342900" lvl="1" indent="-180000" defTabSz="360000" fontAlgn="base">
              <a:lnSpc>
                <a:spcPct val="150000"/>
              </a:lnSpc>
              <a:spcBef>
                <a:spcPts val="0"/>
              </a:spcBef>
              <a:spcAft>
                <a:spcPct val="0"/>
              </a:spcAft>
              <a:buSzPct val="85000"/>
              <a:buFontTx/>
              <a:buChar char="•"/>
            </a:pPr>
            <a:r>
              <a:rPr lang="de-DE" sz="1600" b="1" dirty="0"/>
              <a:t>Fristüberschreitung:</a:t>
            </a:r>
            <a:r>
              <a:rPr lang="de-DE" sz="1600" dirty="0"/>
              <a:t> Bewertung mit „nicht bestanden“</a:t>
            </a:r>
          </a:p>
          <a:p>
            <a:pPr marL="342900" lvl="1" indent="-180000" defTabSz="360000" fontAlgn="base">
              <a:lnSpc>
                <a:spcPct val="150000"/>
              </a:lnSpc>
              <a:spcBef>
                <a:spcPts val="0"/>
              </a:spcBef>
              <a:spcAft>
                <a:spcPct val="0"/>
              </a:spcAft>
              <a:buSzPct val="85000"/>
              <a:buFontTx/>
              <a:buChar char="•"/>
            </a:pPr>
            <a:r>
              <a:rPr lang="de-DE" sz="1600" b="1" dirty="0"/>
              <a:t>Rückgabe des Themas: </a:t>
            </a:r>
            <a:r>
              <a:rPr lang="de-DE" sz="1600" dirty="0"/>
              <a:t>nur einmal </a:t>
            </a:r>
            <a:r>
              <a:rPr lang="de-DE" sz="1600" dirty="0" smtClean="0"/>
              <a:t>und </a:t>
            </a:r>
            <a:r>
              <a:rPr lang="de-DE" sz="1600" dirty="0"/>
              <a:t>nur innerhalb der ersten 4 Wochen der Bearbeitungszeit</a:t>
            </a:r>
          </a:p>
          <a:p>
            <a:pPr marL="342900" lvl="1" indent="-180000" defTabSz="360000" fontAlgn="base">
              <a:lnSpc>
                <a:spcPct val="150000"/>
              </a:lnSpc>
              <a:spcBef>
                <a:spcPts val="0"/>
              </a:spcBef>
              <a:spcAft>
                <a:spcPct val="0"/>
              </a:spcAft>
              <a:buSzPct val="85000"/>
              <a:buFontTx/>
              <a:buChar char="•"/>
            </a:pPr>
            <a:r>
              <a:rPr lang="de-DE" sz="1600" b="1" dirty="0"/>
              <a:t>Abgabe:</a:t>
            </a:r>
            <a:r>
              <a:rPr lang="de-DE" sz="1600" dirty="0"/>
              <a:t> </a:t>
            </a:r>
            <a:r>
              <a:rPr lang="de-DE" sz="1600" dirty="0" smtClean="0"/>
              <a:t>zweimal fest gebunden + 1 CD UND per Mail (</a:t>
            </a:r>
            <a:r>
              <a:rPr lang="de-DE" sz="1600" dirty="0" err="1" smtClean="0"/>
              <a:t>pdf</a:t>
            </a:r>
            <a:r>
              <a:rPr lang="de-DE" sz="1600" dirty="0" smtClean="0"/>
              <a:t>) an Betreuer und Fr. Schwarz in cc. </a:t>
            </a:r>
            <a:endParaRPr lang="de-DE" sz="1600" dirty="0"/>
          </a:p>
          <a:p>
            <a:pPr marL="342900" lvl="1" indent="-180000" defTabSz="360000" fontAlgn="base">
              <a:lnSpc>
                <a:spcPct val="150000"/>
              </a:lnSpc>
              <a:spcBef>
                <a:spcPts val="0"/>
              </a:spcBef>
              <a:spcAft>
                <a:spcPct val="0"/>
              </a:spcAft>
              <a:buSzPct val="85000"/>
              <a:buFontTx/>
              <a:buChar char="•"/>
            </a:pPr>
            <a:r>
              <a:rPr lang="de-DE" sz="1600" b="1" dirty="0" smtClean="0"/>
              <a:t>Korrekturfrist</a:t>
            </a:r>
            <a:r>
              <a:rPr lang="de-DE" sz="1600" b="1" dirty="0"/>
              <a:t>:</a:t>
            </a:r>
            <a:r>
              <a:rPr lang="de-DE" sz="1600" dirty="0"/>
              <a:t> 8 Wochen</a:t>
            </a:r>
          </a:p>
          <a:p>
            <a:pPr marL="342900" lvl="1" indent="-180000" defTabSz="360000" fontAlgn="base">
              <a:lnSpc>
                <a:spcPct val="150000"/>
              </a:lnSpc>
              <a:spcBef>
                <a:spcPts val="0"/>
              </a:spcBef>
              <a:spcAft>
                <a:spcPct val="0"/>
              </a:spcAft>
              <a:buSzPct val="85000"/>
              <a:buFontTx/>
              <a:buChar char="•"/>
            </a:pPr>
            <a:r>
              <a:rPr lang="de-DE" sz="1600" b="1" dirty="0"/>
              <a:t>Wiederholung:</a:t>
            </a:r>
            <a:r>
              <a:rPr lang="de-DE" sz="1600" dirty="0"/>
              <a:t> einmal, </a:t>
            </a:r>
          </a:p>
          <a:p>
            <a:pPr marL="342900" lvl="1" indent="-180000" defTabSz="360000" fontAlgn="base">
              <a:lnSpc>
                <a:spcPct val="150000"/>
              </a:lnSpc>
              <a:spcBef>
                <a:spcPts val="0"/>
              </a:spcBef>
              <a:spcAft>
                <a:spcPct val="0"/>
              </a:spcAft>
              <a:buSzPct val="85000"/>
              <a:buFontTx/>
              <a:buChar char="•"/>
            </a:pPr>
            <a:r>
              <a:rPr lang="de-DE" sz="1600" b="1" dirty="0"/>
              <a:t>Neuanmeldung:</a:t>
            </a:r>
            <a:r>
              <a:rPr lang="de-DE" sz="1600" dirty="0"/>
              <a:t> innerhalb eines Monats nach Erhalt des Bescheids</a:t>
            </a:r>
          </a:p>
        </p:txBody>
      </p:sp>
    </p:spTree>
    <p:extLst>
      <p:ext uri="{BB962C8B-B14F-4D97-AF65-F5344CB8AC3E}">
        <p14:creationId xmlns:p14="http://schemas.microsoft.com/office/powerpoint/2010/main" val="41383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4"/>
            <a:ext cx="8174037" cy="71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Grundlegendes zum </a:t>
            </a:r>
          </a:p>
          <a:p>
            <a:pPr>
              <a:defRPr/>
            </a:pPr>
            <a:r>
              <a:rPr lang="de-DE" sz="2400" b="1" dirty="0" err="1" smtClean="0">
                <a:solidFill>
                  <a:schemeClr val="tx1"/>
                </a:solidFill>
                <a:latin typeface="Arial" panose="020B0604020202020204" pitchFamily="34" charset="0"/>
                <a:cs typeface="Arial" panose="020B0604020202020204" pitchFamily="34" charset="0"/>
              </a:rPr>
              <a:t>Bachelorandenseminar</a:t>
            </a:r>
            <a:endParaRPr lang="de-DE" sz="2400" b="1"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1151369" y="1492647"/>
            <a:ext cx="7762670" cy="3354765"/>
          </a:xfrm>
          <a:prstGeom prst="rect">
            <a:avLst/>
          </a:prstGeom>
        </p:spPr>
        <p:txBody>
          <a:bodyPr wrap="square">
            <a:spAutoFit/>
          </a:bodyPr>
          <a:lstStyle/>
          <a:p>
            <a:r>
              <a:rPr lang="de-DE" b="1" dirty="0" smtClean="0">
                <a:latin typeface="Arial" panose="020B0604020202020204" pitchFamily="34" charset="0"/>
                <a:cs typeface="Arial" panose="020B0604020202020204" pitchFamily="34" charset="0"/>
              </a:rPr>
              <a:t>Leistungsanforderungen und Zielsetzung: </a:t>
            </a:r>
            <a:endParaRPr lang="en-US" dirty="0">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de-DE" dirty="0">
                <a:latin typeface="Arial" panose="020B0604020202020204" pitchFamily="34" charset="0"/>
                <a:cs typeface="Arial" panose="020B0604020202020204" pitchFamily="34" charset="0"/>
              </a:rPr>
              <a:t>Besuch der </a:t>
            </a:r>
            <a:r>
              <a:rPr lang="de-DE" b="1" dirty="0">
                <a:latin typeface="Arial" panose="020B0604020202020204" pitchFamily="34" charset="0"/>
                <a:cs typeface="Arial" panose="020B0604020202020204" pitchFamily="34" charset="0"/>
              </a:rPr>
              <a:t>zwei</a:t>
            </a:r>
            <a:r>
              <a:rPr lang="de-DE" dirty="0">
                <a:latin typeface="Arial" panose="020B0604020202020204" pitchFamily="34" charset="0"/>
                <a:cs typeface="Arial" panose="020B0604020202020204" pitchFamily="34" charset="0"/>
              </a:rPr>
              <a:t> Pflichtveranstaltungen (</a:t>
            </a:r>
            <a:r>
              <a:rPr lang="de-DE" dirty="0" smtClean="0">
                <a:latin typeface="Arial" panose="020B0604020202020204" pitchFamily="34" charset="0"/>
                <a:cs typeface="Arial" panose="020B0604020202020204" pitchFamily="34" charset="0"/>
              </a:rPr>
              <a:t>Anwesenheitspflicht) </a:t>
            </a:r>
          </a:p>
          <a:p>
            <a:pPr marL="285750" lvl="0" indent="-285750">
              <a:spcBef>
                <a:spcPts val="120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Ziel </a:t>
            </a:r>
            <a:r>
              <a:rPr lang="de-DE" dirty="0" smtClean="0">
                <a:latin typeface="Arial" panose="020B0604020202020204" pitchFamily="34" charset="0"/>
                <a:cs typeface="Arial" panose="020B0604020202020204" pitchFamily="34" charset="0"/>
                <a:sym typeface="Wingdings" panose="05000000000000000000" pitchFamily="2" charset="2"/>
              </a:rPr>
              <a:t></a:t>
            </a:r>
            <a:r>
              <a:rPr lang="de-DE" dirty="0" smtClean="0">
                <a:latin typeface="Arial" panose="020B0604020202020204" pitchFamily="34" charset="0"/>
                <a:cs typeface="Arial" panose="020B0604020202020204" pitchFamily="34" charset="0"/>
              </a:rPr>
              <a:t> Vorbereitung auf die Bachelorarbeit </a:t>
            </a:r>
          </a:p>
          <a:p>
            <a:pPr marL="285750" lvl="0" indent="-285750">
              <a:spcBef>
                <a:spcPts val="1200"/>
              </a:spcBef>
              <a:buFont typeface="Arial" panose="020B0604020202020204" pitchFamily="34" charset="0"/>
              <a:buChar char="•"/>
            </a:pPr>
            <a:r>
              <a:rPr lang="de-DE" b="1" dirty="0" smtClean="0">
                <a:latin typeface="Arial" panose="020B0604020202020204" pitchFamily="34" charset="0"/>
                <a:cs typeface="Arial" panose="020B0604020202020204" pitchFamily="34" charset="0"/>
              </a:rPr>
              <a:t>1. Schritt: </a:t>
            </a:r>
            <a:r>
              <a:rPr lang="de-DE" dirty="0" smtClean="0">
                <a:latin typeface="Arial" panose="020B0604020202020204" pitchFamily="34" charset="0"/>
                <a:cs typeface="Arial" panose="020B0604020202020204" pitchFamily="34" charset="0"/>
              </a:rPr>
              <a:t>Forschungsfragen, Forschungslücken, Forschungsziele für ein betriebswirtschaftliches Problem in einer Projektskizze darstellen. </a:t>
            </a:r>
          </a:p>
          <a:p>
            <a:pPr marL="285750" lvl="0" indent="-285750">
              <a:spcBef>
                <a:spcPts val="1200"/>
              </a:spcBef>
              <a:buFont typeface="Arial" panose="020B0604020202020204" pitchFamily="34" charset="0"/>
              <a:buChar char="•"/>
            </a:pPr>
            <a:r>
              <a:rPr lang="de-DE" b="1" dirty="0" smtClean="0">
                <a:latin typeface="Arial" panose="020B0604020202020204" pitchFamily="34" charset="0"/>
                <a:cs typeface="Arial" panose="020B0604020202020204" pitchFamily="34" charset="0"/>
              </a:rPr>
              <a:t>2. Schritt: </a:t>
            </a:r>
            <a:r>
              <a:rPr lang="de-DE" dirty="0" smtClean="0">
                <a:latin typeface="Arial" panose="020B0604020202020204" pitchFamily="34" charset="0"/>
                <a:cs typeface="Arial" panose="020B0604020202020204" pitchFamily="34" charset="0"/>
              </a:rPr>
              <a:t>Darlegen, auf welche Art &amp; Weise die Forschungsfragen beantwortet &amp; die Lern- und Forschungsziele erreicht werden sollen. </a:t>
            </a:r>
          </a:p>
          <a:p>
            <a:pPr>
              <a:spcBef>
                <a:spcPts val="1200"/>
              </a:spcBef>
            </a:pPr>
            <a:r>
              <a:rPr lang="en-US" dirty="0" smtClean="0">
                <a:latin typeface="Arial" panose="020B0604020202020204" pitchFamily="34" charset="0"/>
                <a:cs typeface="Arial" panose="020B0604020202020204" pitchFamily="34" charset="0"/>
                <a:sym typeface="Wingdings" panose="05000000000000000000" pitchFamily="2" charset="2"/>
              </a:rPr>
              <a:t>	 </a:t>
            </a:r>
            <a:r>
              <a:rPr lang="de-DE" dirty="0">
                <a:latin typeface="Arial" panose="020B0604020202020204" pitchFamily="34" charset="0"/>
                <a:cs typeface="Arial" panose="020B0604020202020204" pitchFamily="34" charset="0"/>
                <a:sym typeface="Wingdings" panose="05000000000000000000" pitchFamily="2" charset="2"/>
              </a:rPr>
              <a:t>Erstellung eines Exposés mit einer Projektskizze zur Lösung einer </a:t>
            </a:r>
            <a:r>
              <a:rPr lang="de-DE" dirty="0" smtClean="0">
                <a:latin typeface="Arial" panose="020B0604020202020204" pitchFamily="34" charset="0"/>
                <a:cs typeface="Arial" panose="020B0604020202020204" pitchFamily="34" charset="0"/>
                <a:sym typeface="Wingdings" panose="05000000000000000000" pitchFamily="2" charset="2"/>
              </a:rPr>
              <a:t>	betriebswirtschaftlichen </a:t>
            </a:r>
            <a:r>
              <a:rPr lang="de-DE" dirty="0">
                <a:latin typeface="Arial" panose="020B0604020202020204" pitchFamily="34" charset="0"/>
                <a:cs typeface="Arial" panose="020B0604020202020204" pitchFamily="34" charset="0"/>
                <a:sym typeface="Wingdings" panose="05000000000000000000" pitchFamily="2" charset="2"/>
              </a:rPr>
              <a:t>Problemstellen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24736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67205" y="1479179"/>
            <a:ext cx="7772400" cy="4241800"/>
          </a:xfrm>
        </p:spPr>
        <p:txBody>
          <a:bodyPr>
            <a:normAutofit fontScale="85000" lnSpcReduction="20000"/>
          </a:bodyPr>
          <a:lstStyle/>
          <a:p>
            <a:pPr marL="342900" indent="-342900">
              <a:buFont typeface="Arial" panose="020B0604020202020204" pitchFamily="34" charset="0"/>
              <a:buChar char="•"/>
            </a:pPr>
            <a:r>
              <a:rPr lang="de-DE" sz="1800" dirty="0"/>
              <a:t>Formblatt zur Anmeldung im </a:t>
            </a:r>
            <a:r>
              <a:rPr lang="de-DE" sz="1800" dirty="0" smtClean="0"/>
              <a:t>SSC (auch online verfügbar)</a:t>
            </a:r>
            <a:endParaRPr lang="de-DE" sz="1800" dirty="0"/>
          </a:p>
          <a:p>
            <a:pPr marL="1085850" lvl="1" indent="-342900"/>
            <a:r>
              <a:rPr lang="de-DE" sz="1600" dirty="0"/>
              <a:t>Unterschrieben von Studierendem und </a:t>
            </a:r>
            <a:r>
              <a:rPr lang="de-DE" sz="1600" dirty="0" err="1"/>
              <a:t>BetreuerIn</a:t>
            </a:r>
            <a:r>
              <a:rPr lang="de-DE" sz="1600" dirty="0"/>
              <a:t> im SSC </a:t>
            </a:r>
            <a:r>
              <a:rPr lang="de-DE" sz="1600" dirty="0" smtClean="0"/>
              <a:t>abgeben</a:t>
            </a:r>
            <a:endParaRPr lang="de-DE" sz="1600" dirty="0"/>
          </a:p>
          <a:p>
            <a:pPr marL="1085850" lvl="1" indent="-342900"/>
            <a:r>
              <a:rPr lang="de-DE" sz="1600" dirty="0"/>
              <a:t>Durchschlag nach Genehmigung durch Dekanin im Prüfungsamt abholen</a:t>
            </a:r>
          </a:p>
          <a:p>
            <a:pPr marL="342900" indent="-342900">
              <a:buFont typeface="Arial" panose="020B0604020202020204" pitchFamily="34" charset="0"/>
              <a:buChar char="•"/>
            </a:pPr>
            <a:r>
              <a:rPr lang="de-DE" sz="1800" dirty="0"/>
              <a:t>Eigenständige Suche von </a:t>
            </a:r>
            <a:r>
              <a:rPr lang="de-DE" sz="1800" dirty="0" err="1"/>
              <a:t>BetreuerIn</a:t>
            </a:r>
            <a:r>
              <a:rPr lang="de-DE" sz="1800" dirty="0"/>
              <a:t> (und Unternehmen)</a:t>
            </a:r>
          </a:p>
          <a:p>
            <a:endParaRPr lang="de-DE" sz="1800" b="1" dirty="0"/>
          </a:p>
          <a:p>
            <a:r>
              <a:rPr lang="de-DE" sz="1800" b="1" dirty="0"/>
              <a:t>Themensuche:</a:t>
            </a:r>
          </a:p>
          <a:p>
            <a:pPr marL="342900" indent="-342900">
              <a:buFont typeface="Arial" panose="020B0604020202020204" pitchFamily="34" charset="0"/>
              <a:buChar char="•"/>
            </a:pPr>
            <a:r>
              <a:rPr lang="de-DE" sz="1800" dirty="0"/>
              <a:t>mit Thema identifizieren können</a:t>
            </a:r>
          </a:p>
          <a:p>
            <a:pPr marL="285750" indent="-285750">
              <a:buFont typeface="Arial" panose="020B0604020202020204" pitchFamily="34" charset="0"/>
              <a:buChar char="•"/>
            </a:pPr>
            <a:r>
              <a:rPr lang="de-DE" sz="1800" dirty="0"/>
              <a:t>Thema muss gewissen Grad an Neuartigkeit haben </a:t>
            </a:r>
          </a:p>
          <a:p>
            <a:pPr marL="285750" indent="-285750">
              <a:buFont typeface="Arial" panose="020B0604020202020204" pitchFamily="34" charset="0"/>
              <a:buChar char="•"/>
            </a:pPr>
            <a:r>
              <a:rPr lang="de-DE" sz="1800" dirty="0"/>
              <a:t>Lektüre der führenden internationalen und nationalen betriebswirtschaftlichen Zeitschriften ist hilfreich bei der Themensuche</a:t>
            </a:r>
          </a:p>
          <a:p>
            <a:endParaRPr lang="de-DE" sz="1800" b="1" dirty="0"/>
          </a:p>
          <a:p>
            <a:r>
              <a:rPr lang="de-DE" sz="1800" b="1" dirty="0"/>
              <a:t>Beginn:</a:t>
            </a:r>
          </a:p>
          <a:p>
            <a:pPr marL="228600" indent="-228600">
              <a:buFont typeface="+mj-lt"/>
              <a:buAutoNum type="arabicPeriod"/>
            </a:pPr>
            <a:r>
              <a:rPr lang="de-DE" sz="1800" dirty="0"/>
              <a:t>Überblick über Thema: Literatur, Internet, Brainstorming…</a:t>
            </a:r>
          </a:p>
          <a:p>
            <a:pPr marL="228600" indent="-228600">
              <a:buFont typeface="+mj-lt"/>
              <a:buAutoNum type="arabicPeriod"/>
            </a:pPr>
            <a:r>
              <a:rPr lang="de-DE" sz="1800" dirty="0"/>
              <a:t>Notizen und Kopien stets mit Quellenangaben versehen</a:t>
            </a:r>
          </a:p>
          <a:p>
            <a:pPr marL="228600" indent="-228600">
              <a:buFont typeface="+mj-lt"/>
              <a:buAutoNum type="arabicPeriod"/>
            </a:pPr>
            <a:r>
              <a:rPr lang="de-DE" sz="1800" dirty="0"/>
              <a:t>Arbeits- und Zeitplan aufstellen: Literaturrecherche, Korrekturlesen, Krankheitspuffer, PC-Abstürze und freie Tage einplanen</a:t>
            </a:r>
          </a:p>
          <a:p>
            <a:pPr marL="228600" indent="-228600">
              <a:buFont typeface="+mj-lt"/>
              <a:buAutoNum type="arabicPeriod"/>
            </a:pPr>
            <a:r>
              <a:rPr lang="de-DE" sz="1800" dirty="0"/>
              <a:t>Bei Praxisarbeit: Inhalte mit Betreuer im Unternehmen absprechen</a:t>
            </a:r>
          </a:p>
          <a:p>
            <a:pPr marL="228600" indent="-228600">
              <a:buFont typeface="+mj-lt"/>
              <a:buAutoNum type="arabicPeriod"/>
            </a:pPr>
            <a:r>
              <a:rPr lang="de-DE" sz="1800" dirty="0"/>
              <a:t>Grobgliederung erstellen und mit Betreuer durchsprechen</a:t>
            </a:r>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en-US" dirty="0"/>
          </a:p>
        </p:txBody>
      </p:sp>
      <p:sp>
        <p:nvSpPr>
          <p:cNvPr id="3" name="Titel 2"/>
          <p:cNvSpPr>
            <a:spLocks noGrp="1"/>
          </p:cNvSpPr>
          <p:nvPr>
            <p:ph type="title"/>
          </p:nvPr>
        </p:nvSpPr>
        <p:spPr>
          <a:xfrm>
            <a:off x="273939" y="414000"/>
            <a:ext cx="6783768" cy="468000"/>
          </a:xfrm>
        </p:spPr>
        <p:txBody>
          <a:bodyPr/>
          <a:lstStyle/>
          <a:p>
            <a:r>
              <a:rPr lang="de-DE" dirty="0"/>
              <a:t>Bachelorprüfungsordnung</a:t>
            </a:r>
            <a:endParaRPr lang="en-US" dirty="0"/>
          </a:p>
        </p:txBody>
      </p:sp>
    </p:spTree>
    <p:extLst>
      <p:ext uri="{BB962C8B-B14F-4D97-AF65-F5344CB8AC3E}">
        <p14:creationId xmlns:p14="http://schemas.microsoft.com/office/powerpoint/2010/main" val="33421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04900" y="1724025"/>
            <a:ext cx="7701263" cy="5086350"/>
          </a:xfrm>
        </p:spPr>
        <p:txBody>
          <a:bodyPr>
            <a:noAutofit/>
          </a:bodyPr>
          <a:lstStyle/>
          <a:p>
            <a:pPr marL="200025" lvl="0" indent="-200025" defTabSz="914400" fontAlgn="base">
              <a:lnSpc>
                <a:spcPct val="120000"/>
              </a:lnSpc>
              <a:spcBef>
                <a:spcPct val="10000"/>
              </a:spcBef>
              <a:spcAft>
                <a:spcPct val="0"/>
              </a:spcAft>
              <a:buSzPct val="120000"/>
              <a:buFontTx/>
              <a:buChar char="•"/>
            </a:pPr>
            <a:r>
              <a:rPr lang="de-DE" sz="1600" b="1" kern="0" dirty="0">
                <a:solidFill>
                  <a:srgbClr val="000000"/>
                </a:solidFill>
              </a:rPr>
              <a:t>Randbreite:</a:t>
            </a:r>
            <a:r>
              <a:rPr lang="de-DE" sz="1600" b="0" kern="0" dirty="0">
                <a:solidFill>
                  <a:srgbClr val="000000"/>
                </a:solidFill>
              </a:rPr>
              <a:t> jeweils 3,0 cm.</a:t>
            </a:r>
            <a:endParaRPr lang="de-DE" sz="1600" kern="0" dirty="0">
              <a:solidFill>
                <a:srgbClr val="000000"/>
              </a:solidFill>
            </a:endParaRPr>
          </a:p>
          <a:p>
            <a:pPr marL="200025" lvl="0" indent="-200025" defTabSz="914400" fontAlgn="base">
              <a:lnSpc>
                <a:spcPct val="120000"/>
              </a:lnSpc>
              <a:spcBef>
                <a:spcPct val="10000"/>
              </a:spcBef>
              <a:spcAft>
                <a:spcPct val="0"/>
              </a:spcAft>
              <a:buSzPct val="120000"/>
              <a:buFontTx/>
              <a:buChar char="•"/>
            </a:pPr>
            <a:r>
              <a:rPr lang="de-DE" sz="1600" b="1" kern="0" dirty="0">
                <a:solidFill>
                  <a:srgbClr val="000000"/>
                </a:solidFill>
              </a:rPr>
              <a:t>Zeilenabstand:</a:t>
            </a:r>
            <a:r>
              <a:rPr lang="de-DE" sz="1600" kern="0" dirty="0">
                <a:solidFill>
                  <a:srgbClr val="000000"/>
                </a:solidFill>
              </a:rPr>
              <a:t> </a:t>
            </a:r>
            <a:r>
              <a:rPr lang="de-DE" sz="1600" b="0" kern="0" dirty="0">
                <a:solidFill>
                  <a:srgbClr val="000000"/>
                </a:solidFill>
              </a:rPr>
              <a:t>1,5-zeilig im Fließtext, 1-zeilig in der Fußnote</a:t>
            </a:r>
            <a:endParaRPr lang="de-DE" sz="1600" kern="0" dirty="0">
              <a:solidFill>
                <a:srgbClr val="000000"/>
              </a:solidFill>
            </a:endParaRP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Schriftart:</a:t>
            </a:r>
            <a:r>
              <a:rPr lang="de-DE" sz="1600" kern="0" dirty="0">
                <a:solidFill>
                  <a:srgbClr val="000000"/>
                </a:solidFill>
              </a:rPr>
              <a:t> </a:t>
            </a:r>
            <a:r>
              <a:rPr lang="de-DE" sz="1600" b="0" kern="0" dirty="0">
                <a:solidFill>
                  <a:srgbClr val="000000"/>
                </a:solidFill>
              </a:rPr>
              <a:t>Times New Roman 12 p </a:t>
            </a:r>
            <a:r>
              <a:rPr lang="de-DE" sz="1600" kern="0" dirty="0">
                <a:solidFill>
                  <a:srgbClr val="000000"/>
                </a:solidFill>
              </a:rPr>
              <a:t>oder</a:t>
            </a:r>
            <a:r>
              <a:rPr lang="de-DE" sz="1600" b="0" kern="0" dirty="0">
                <a:solidFill>
                  <a:srgbClr val="000000"/>
                </a:solidFill>
              </a:rPr>
              <a:t> Arial </a:t>
            </a:r>
            <a:r>
              <a:rPr lang="de-DE" sz="1600" b="0" kern="0" dirty="0" smtClean="0">
                <a:solidFill>
                  <a:srgbClr val="000000"/>
                </a:solidFill>
              </a:rPr>
              <a:t>11 </a:t>
            </a:r>
            <a:r>
              <a:rPr lang="de-DE" sz="1600" b="0" kern="0" dirty="0">
                <a:solidFill>
                  <a:srgbClr val="000000"/>
                </a:solidFill>
              </a:rPr>
              <a:t>p</a:t>
            </a: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Fußnoten:</a:t>
            </a:r>
            <a:r>
              <a:rPr lang="de-DE" sz="1600" kern="0" dirty="0">
                <a:solidFill>
                  <a:srgbClr val="000000"/>
                </a:solidFill>
              </a:rPr>
              <a:t> </a:t>
            </a:r>
            <a:r>
              <a:rPr lang="de-DE" sz="1600" b="0" kern="0" dirty="0">
                <a:solidFill>
                  <a:srgbClr val="000000"/>
                </a:solidFill>
              </a:rPr>
              <a:t>Times New Roman </a:t>
            </a:r>
            <a:r>
              <a:rPr lang="de-DE" sz="1600" kern="0" dirty="0">
                <a:solidFill>
                  <a:srgbClr val="000000"/>
                </a:solidFill>
              </a:rPr>
              <a:t>9</a:t>
            </a:r>
            <a:r>
              <a:rPr lang="de-DE" sz="1600" b="0" kern="0" dirty="0" smtClean="0">
                <a:solidFill>
                  <a:srgbClr val="000000"/>
                </a:solidFill>
              </a:rPr>
              <a:t> </a:t>
            </a:r>
            <a:r>
              <a:rPr lang="de-DE" sz="1600" b="0" kern="0" dirty="0">
                <a:solidFill>
                  <a:srgbClr val="000000"/>
                </a:solidFill>
              </a:rPr>
              <a:t>p </a:t>
            </a:r>
            <a:r>
              <a:rPr lang="de-DE" sz="1600" kern="0" dirty="0">
                <a:solidFill>
                  <a:srgbClr val="000000"/>
                </a:solidFill>
              </a:rPr>
              <a:t>oder</a:t>
            </a:r>
            <a:r>
              <a:rPr lang="de-DE" sz="1600" b="0" kern="0" dirty="0">
                <a:solidFill>
                  <a:srgbClr val="000000"/>
                </a:solidFill>
              </a:rPr>
              <a:t> Arial 9 p</a:t>
            </a:r>
            <a:endParaRPr lang="de-DE" sz="1600" kern="0" dirty="0">
              <a:solidFill>
                <a:srgbClr val="000000"/>
              </a:solidFill>
            </a:endParaRPr>
          </a:p>
          <a:p>
            <a:pPr marL="200025" indent="-200025" defTabSz="914400" fontAlgn="base">
              <a:lnSpc>
                <a:spcPct val="120000"/>
              </a:lnSpc>
              <a:spcBef>
                <a:spcPct val="10000"/>
              </a:spcBef>
              <a:spcAft>
                <a:spcPct val="0"/>
              </a:spcAft>
              <a:buSzPct val="120000"/>
              <a:buFontTx/>
              <a:buChar char="•"/>
            </a:pPr>
            <a:r>
              <a:rPr lang="de-DE" sz="1600" b="1" kern="0" dirty="0" smtClean="0">
                <a:solidFill>
                  <a:srgbClr val="000000"/>
                </a:solidFill>
              </a:rPr>
              <a:t>Seitennummerierung:</a:t>
            </a:r>
            <a:r>
              <a:rPr lang="de-DE" sz="1600" kern="0" dirty="0" smtClean="0">
                <a:solidFill>
                  <a:srgbClr val="000000"/>
                </a:solidFill>
              </a:rPr>
              <a:t> </a:t>
            </a:r>
            <a:r>
              <a:rPr lang="de-DE" sz="1600" b="0" kern="0" dirty="0">
                <a:solidFill>
                  <a:srgbClr val="000000"/>
                </a:solidFill>
              </a:rPr>
              <a:t>in der Kopfzeile am rechten Rand, im Fließtext arabische Zahlen, in Verzeichnissen große römische Zahlen (im Literaturverzeichnis und in den Anhängen läuft die arabische </a:t>
            </a:r>
            <a:r>
              <a:rPr lang="de-DE" sz="1600" kern="0" dirty="0" smtClean="0">
                <a:solidFill>
                  <a:srgbClr val="000000"/>
                </a:solidFill>
              </a:rPr>
              <a:t>Nummerierung</a:t>
            </a:r>
            <a:r>
              <a:rPr lang="de-DE" sz="1600" b="0" kern="0" dirty="0" smtClean="0">
                <a:solidFill>
                  <a:srgbClr val="000000"/>
                </a:solidFill>
              </a:rPr>
              <a:t> </a:t>
            </a:r>
            <a:r>
              <a:rPr lang="de-DE" sz="1600" b="0" kern="0" dirty="0">
                <a:solidFill>
                  <a:srgbClr val="000000"/>
                </a:solidFill>
              </a:rPr>
              <a:t>des Textteils durch) </a:t>
            </a: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Darstellungen:</a:t>
            </a:r>
            <a:r>
              <a:rPr lang="de-DE" sz="1600" kern="0" dirty="0">
                <a:solidFill>
                  <a:srgbClr val="000000"/>
                </a:solidFill>
              </a:rPr>
              <a:t> </a:t>
            </a:r>
            <a:r>
              <a:rPr lang="de-DE" sz="1600" b="0" kern="0" dirty="0">
                <a:solidFill>
                  <a:srgbClr val="000000"/>
                </a:solidFill>
              </a:rPr>
              <a:t>sollten den Satzspiegel in Höhe und Breite nicht überschreiten. </a:t>
            </a:r>
            <a:endParaRPr lang="de-DE" sz="1600" kern="0" dirty="0">
              <a:solidFill>
                <a:srgbClr val="000000"/>
              </a:solidFill>
            </a:endParaRP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Überschriften und Absätze:</a:t>
            </a:r>
            <a:r>
              <a:rPr lang="de-DE" sz="1600" b="0" kern="0" dirty="0">
                <a:solidFill>
                  <a:srgbClr val="000000"/>
                </a:solidFill>
              </a:rPr>
              <a:t> Überschriften linksbündig, zwischen einzelnen Abschnitten Absätze – keine Einzüge</a:t>
            </a:r>
          </a:p>
          <a:p>
            <a:pPr marL="200025" indent="-200025" defTabSz="914400" fontAlgn="base">
              <a:lnSpc>
                <a:spcPct val="120000"/>
              </a:lnSpc>
              <a:spcBef>
                <a:spcPct val="10000"/>
              </a:spcBef>
              <a:spcAft>
                <a:spcPct val="0"/>
              </a:spcAft>
              <a:buSzPct val="120000"/>
              <a:buFontTx/>
              <a:buChar char="•"/>
            </a:pPr>
            <a:r>
              <a:rPr lang="de-DE" sz="1600" b="1" kern="0" dirty="0">
                <a:solidFill>
                  <a:srgbClr val="000000"/>
                </a:solidFill>
              </a:rPr>
              <a:t>Gendergerechte Sprache: </a:t>
            </a:r>
            <a:r>
              <a:rPr lang="de-DE" sz="1600" kern="0" dirty="0">
                <a:solidFill>
                  <a:srgbClr val="000000"/>
                </a:solidFill>
              </a:rPr>
              <a:t>geschlechterneutrale Begriffe, die Sinn </a:t>
            </a:r>
            <a:r>
              <a:rPr lang="de-DE" sz="1600" kern="0" dirty="0" smtClean="0">
                <a:solidFill>
                  <a:srgbClr val="000000"/>
                </a:solidFill>
              </a:rPr>
              <a:t>machen. (Absprache mit Betreuer) </a:t>
            </a:r>
            <a:endParaRPr lang="de-DE" sz="1600" b="1" kern="0" dirty="0">
              <a:solidFill>
                <a:srgbClr val="000000"/>
              </a:solidFill>
            </a:endParaRPr>
          </a:p>
          <a:p>
            <a:endParaRPr lang="de-DE" sz="1800" dirty="0"/>
          </a:p>
        </p:txBody>
      </p:sp>
      <p:sp>
        <p:nvSpPr>
          <p:cNvPr id="7" name="Titel 6"/>
          <p:cNvSpPr>
            <a:spLocks noGrp="1"/>
          </p:cNvSpPr>
          <p:nvPr>
            <p:ph type="title"/>
          </p:nvPr>
        </p:nvSpPr>
        <p:spPr>
          <a:xfrm>
            <a:off x="360000" y="414000"/>
            <a:ext cx="6783768" cy="876918"/>
          </a:xfrm>
        </p:spPr>
        <p:txBody>
          <a:bodyPr/>
          <a:lstStyle/>
          <a:p>
            <a:r>
              <a:rPr lang="de-DE" dirty="0"/>
              <a:t>Äußere </a:t>
            </a:r>
            <a:r>
              <a:rPr lang="de-DE" dirty="0" smtClean="0"/>
              <a:t>Gestaltung – </a:t>
            </a:r>
            <a:r>
              <a:rPr lang="de-DE" sz="2000" b="0" dirty="0" smtClean="0"/>
              <a:t>siehe Richtlinien für wissenschaftliches Arbeiten des FB I </a:t>
            </a:r>
            <a:endParaRPr lang="de-DE" b="0" dirty="0"/>
          </a:p>
        </p:txBody>
      </p:sp>
    </p:spTree>
    <p:extLst>
      <p:ext uri="{BB962C8B-B14F-4D97-AF65-F5344CB8AC3E}">
        <p14:creationId xmlns:p14="http://schemas.microsoft.com/office/powerpoint/2010/main" val="3608191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369976" y="1449594"/>
            <a:ext cx="6245654" cy="4241800"/>
          </a:xfrm>
        </p:spPr>
        <p:txBody>
          <a:bodyPr>
            <a:normAutofit/>
          </a:bodyPr>
          <a:lstStyle/>
          <a:p>
            <a:pPr marL="285750" indent="-285750">
              <a:buFont typeface="Arial" panose="020B0604020202020204" pitchFamily="34" charset="0"/>
              <a:buChar char="•"/>
            </a:pPr>
            <a:r>
              <a:rPr lang="de-DE" b="0" dirty="0"/>
              <a:t>Titelblatt</a:t>
            </a:r>
          </a:p>
          <a:p>
            <a:pPr marL="285750" indent="-285750">
              <a:buFont typeface="Arial" panose="020B0604020202020204" pitchFamily="34" charset="0"/>
              <a:buChar char="•"/>
            </a:pPr>
            <a:r>
              <a:rPr lang="de-DE" b="0" dirty="0"/>
              <a:t>Vorwort (fakultativ) </a:t>
            </a:r>
          </a:p>
          <a:p>
            <a:pPr marL="285750" indent="-285750">
              <a:buFont typeface="Arial" panose="020B0604020202020204" pitchFamily="34" charset="0"/>
              <a:buChar char="•"/>
            </a:pPr>
            <a:r>
              <a:rPr lang="de-DE" b="0" dirty="0"/>
              <a:t>Inhaltsverzeichnis</a:t>
            </a:r>
          </a:p>
          <a:p>
            <a:pPr marL="285750" indent="-285750">
              <a:buFont typeface="Arial" panose="020B0604020202020204" pitchFamily="34" charset="0"/>
              <a:buChar char="•"/>
            </a:pPr>
            <a:r>
              <a:rPr lang="de-DE" b="0" dirty="0"/>
              <a:t>Abbildungsverzeichnis</a:t>
            </a:r>
          </a:p>
          <a:p>
            <a:pPr marL="285750" indent="-285750">
              <a:buFont typeface="Arial" panose="020B0604020202020204" pitchFamily="34" charset="0"/>
              <a:buChar char="•"/>
            </a:pPr>
            <a:r>
              <a:rPr lang="de-DE" b="0" dirty="0"/>
              <a:t>Tabellenverzeichnis</a:t>
            </a:r>
          </a:p>
          <a:p>
            <a:pPr marL="285750" indent="-285750">
              <a:buFont typeface="Arial" panose="020B0604020202020204" pitchFamily="34" charset="0"/>
              <a:buChar char="•"/>
            </a:pPr>
            <a:r>
              <a:rPr lang="de-DE" b="0" dirty="0"/>
              <a:t>Abkürzungsverzeichnis</a:t>
            </a:r>
          </a:p>
          <a:p>
            <a:pPr marL="285750" indent="-285750">
              <a:buFont typeface="Arial" panose="020B0604020202020204" pitchFamily="34" charset="0"/>
              <a:buChar char="•"/>
            </a:pPr>
            <a:r>
              <a:rPr lang="de-DE" b="0" dirty="0"/>
              <a:t>Textteil</a:t>
            </a:r>
          </a:p>
          <a:p>
            <a:pPr marL="285750" indent="-285750">
              <a:buFont typeface="Arial" panose="020B0604020202020204" pitchFamily="34" charset="0"/>
              <a:buChar char="•"/>
            </a:pPr>
            <a:r>
              <a:rPr lang="de-DE" b="0" dirty="0"/>
              <a:t>Literaturverzeichnis</a:t>
            </a:r>
          </a:p>
          <a:p>
            <a:pPr marL="285750" indent="-285750">
              <a:buFont typeface="Arial" panose="020B0604020202020204" pitchFamily="34" charset="0"/>
              <a:buChar char="•"/>
            </a:pPr>
            <a:r>
              <a:rPr lang="de-DE" b="0" dirty="0"/>
              <a:t>Anhang</a:t>
            </a:r>
          </a:p>
          <a:p>
            <a:pPr marL="285750" indent="-285750">
              <a:buFont typeface="Arial" panose="020B0604020202020204" pitchFamily="34" charset="0"/>
              <a:buChar char="•"/>
            </a:pPr>
            <a:r>
              <a:rPr lang="de-DE" b="0" dirty="0"/>
              <a:t>Eidesstattliche Erklärung</a:t>
            </a:r>
          </a:p>
          <a:p>
            <a:endParaRPr lang="de-DE" dirty="0"/>
          </a:p>
        </p:txBody>
      </p:sp>
      <p:sp>
        <p:nvSpPr>
          <p:cNvPr id="5" name="Titel 4"/>
          <p:cNvSpPr>
            <a:spLocks noGrp="1"/>
          </p:cNvSpPr>
          <p:nvPr>
            <p:ph type="title"/>
          </p:nvPr>
        </p:nvSpPr>
        <p:spPr/>
        <p:txBody>
          <a:bodyPr/>
          <a:lstStyle/>
          <a:p>
            <a:r>
              <a:rPr lang="de-DE" dirty="0"/>
              <a:t>Formaler Aufbau</a:t>
            </a:r>
          </a:p>
        </p:txBody>
      </p:sp>
    </p:spTree>
    <p:extLst>
      <p:ext uri="{BB962C8B-B14F-4D97-AF65-F5344CB8AC3E}">
        <p14:creationId xmlns:p14="http://schemas.microsoft.com/office/powerpoint/2010/main" val="286322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85750" lvl="1" fontAlgn="base">
              <a:spcAft>
                <a:spcPct val="0"/>
              </a:spcAft>
              <a:buSzPct val="85000"/>
            </a:pPr>
            <a:r>
              <a:rPr lang="de-DE" sz="2000" dirty="0" smtClean="0"/>
              <a:t>Hochschule für Wirtschaft und Gesellschaft </a:t>
            </a:r>
            <a:r>
              <a:rPr lang="de-DE" sz="2000" dirty="0"/>
              <a:t>Ludwigshafen am Rhein</a:t>
            </a:r>
          </a:p>
          <a:p>
            <a:pPr marL="285750" lvl="1" fontAlgn="base">
              <a:spcAft>
                <a:spcPct val="0"/>
              </a:spcAft>
              <a:buSzPct val="85000"/>
            </a:pPr>
            <a:r>
              <a:rPr lang="de-DE" sz="2000" dirty="0"/>
              <a:t>Fachbereich I – Management, Controlling, </a:t>
            </a:r>
            <a:r>
              <a:rPr lang="de-DE" sz="2000" dirty="0" err="1"/>
              <a:t>HealthCare</a:t>
            </a:r>
            <a:r>
              <a:rPr lang="de-DE" sz="2000" dirty="0"/>
              <a:t> – </a:t>
            </a:r>
          </a:p>
          <a:p>
            <a:pPr marL="285750" lvl="1" fontAlgn="base">
              <a:spcAft>
                <a:spcPct val="0"/>
              </a:spcAft>
              <a:buSzPct val="85000"/>
            </a:pPr>
            <a:r>
              <a:rPr lang="de-DE" sz="2000" dirty="0"/>
              <a:t>Studiengang</a:t>
            </a:r>
          </a:p>
          <a:p>
            <a:pPr marL="285750" lvl="1" fontAlgn="base">
              <a:spcAft>
                <a:spcPct val="0"/>
              </a:spcAft>
              <a:buSzPct val="85000"/>
            </a:pPr>
            <a:r>
              <a:rPr lang="de-DE" sz="2000" dirty="0"/>
              <a:t>Bachelor- oder Masterarbeit / Seminararbeit / Praxisbericht / Erfahrungsbericht aus dem Ausland</a:t>
            </a:r>
          </a:p>
          <a:p>
            <a:pPr marL="285750" lvl="1" fontAlgn="base">
              <a:spcAft>
                <a:spcPct val="0"/>
              </a:spcAft>
              <a:buSzPct val="85000"/>
            </a:pPr>
            <a:r>
              <a:rPr lang="de-DE" sz="2000" dirty="0"/>
              <a:t>Thema</a:t>
            </a:r>
          </a:p>
          <a:p>
            <a:pPr marL="285750" lvl="1" fontAlgn="base">
              <a:spcAft>
                <a:spcPct val="0"/>
              </a:spcAft>
              <a:buSzPct val="85000"/>
            </a:pPr>
            <a:r>
              <a:rPr lang="de-DE" sz="2000" dirty="0"/>
              <a:t>Name des Betreuers oder der Betreuerin an der HS</a:t>
            </a:r>
          </a:p>
          <a:p>
            <a:pPr marL="285750" lvl="1" fontAlgn="base">
              <a:spcAft>
                <a:spcPct val="0"/>
              </a:spcAft>
              <a:buSzPct val="85000"/>
            </a:pPr>
            <a:r>
              <a:rPr lang="de-DE" sz="2000" dirty="0"/>
              <a:t>Name des Betreuers oder der Betreuerin im Unternehmen</a:t>
            </a:r>
          </a:p>
          <a:p>
            <a:pPr marL="285750" lvl="1" fontAlgn="base">
              <a:spcAft>
                <a:spcPct val="0"/>
              </a:spcAft>
              <a:buSzPct val="85000"/>
            </a:pPr>
            <a:r>
              <a:rPr lang="de-DE" sz="2000" dirty="0"/>
              <a:t>Name, Adresse und Matrikelnummer des Bearbeiters</a:t>
            </a:r>
          </a:p>
          <a:p>
            <a:pPr marL="285750" lvl="1" fontAlgn="base">
              <a:spcAft>
                <a:spcPct val="0"/>
              </a:spcAft>
              <a:buSzPct val="85000"/>
            </a:pPr>
            <a:r>
              <a:rPr lang="de-DE" sz="2000" dirty="0"/>
              <a:t>Abgabetermin</a:t>
            </a:r>
          </a:p>
          <a:p>
            <a:pPr marL="0" lvl="1" indent="0" fontAlgn="base">
              <a:lnSpc>
                <a:spcPct val="90000"/>
              </a:lnSpc>
              <a:spcAft>
                <a:spcPct val="0"/>
              </a:spcAft>
              <a:buSzPct val="85000"/>
              <a:buNone/>
            </a:pPr>
            <a:endParaRPr lang="de-DE" dirty="0">
              <a:latin typeface="TheSansOffice" pitchFamily="34" charset="0"/>
            </a:endParaRPr>
          </a:p>
        </p:txBody>
      </p:sp>
      <p:sp>
        <p:nvSpPr>
          <p:cNvPr id="5" name="Titel 4"/>
          <p:cNvSpPr>
            <a:spLocks noGrp="1"/>
          </p:cNvSpPr>
          <p:nvPr>
            <p:ph type="title"/>
          </p:nvPr>
        </p:nvSpPr>
        <p:spPr/>
        <p:txBody>
          <a:bodyPr/>
          <a:lstStyle/>
          <a:p>
            <a:r>
              <a:rPr lang="de-DE" dirty="0"/>
              <a:t>Titelblatt</a:t>
            </a:r>
          </a:p>
        </p:txBody>
      </p:sp>
    </p:spTree>
    <p:extLst>
      <p:ext uri="{BB962C8B-B14F-4D97-AF65-F5344CB8AC3E}">
        <p14:creationId xmlns:p14="http://schemas.microsoft.com/office/powerpoint/2010/main" val="1986957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Beispiel Titelblatt</a:t>
            </a:r>
          </a:p>
        </p:txBody>
      </p:sp>
      <p:pic>
        <p:nvPicPr>
          <p:cNvPr id="2" name="Grafik 1"/>
          <p:cNvPicPr>
            <a:picLocks noChangeAspect="1"/>
          </p:cNvPicPr>
          <p:nvPr/>
        </p:nvPicPr>
        <p:blipFill>
          <a:blip r:embed="rId3"/>
          <a:stretch>
            <a:fillRect/>
          </a:stretch>
        </p:blipFill>
        <p:spPr>
          <a:xfrm>
            <a:off x="1630930" y="648000"/>
            <a:ext cx="4006106" cy="5541666"/>
          </a:xfrm>
          <a:prstGeom prst="rect">
            <a:avLst/>
          </a:prstGeom>
        </p:spPr>
      </p:pic>
    </p:spTree>
    <p:extLst>
      <p:ext uri="{BB962C8B-B14F-4D97-AF65-F5344CB8AC3E}">
        <p14:creationId xmlns:p14="http://schemas.microsoft.com/office/powerpoint/2010/main" val="1498191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406563"/>
            <a:ext cx="7571946" cy="4241800"/>
          </a:xfrm>
        </p:spPr>
        <p:txBody>
          <a:bodyPr>
            <a:noAutofit/>
          </a:bodyPr>
          <a:lstStyle/>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Spiegelt Aufbau der Arbeit wieder</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Übereinstimmung der Überschriften im Inhaltsverzeichnis und in der Arbeit</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Mindestlänge für einen Abschnitt, der im Inhaltsverzeichnis aufgeführt wird: eine Textseite (Abschlussarbeiten nicht mehr, als drei Ebenen)</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Bei Einfügen eines Unterkapitels muss systemlogisch mindestens ein zweites Unterkapitel folgen (also: 1.1 ohne 1.2 ist nicht sinnvoll)</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Erstellung des Inhaltsverzeichnisses in Word im Register Verweise/Inhaltsverzeichnis</a:t>
            </a:r>
          </a:p>
          <a:p>
            <a:pPr marL="342900" lvl="0" indent="-342900" defTabSz="914400" fontAlgn="base">
              <a:lnSpc>
                <a:spcPct val="120000"/>
              </a:lnSpc>
              <a:spcAft>
                <a:spcPct val="0"/>
              </a:spcAft>
              <a:buFont typeface="Arial" panose="020B0604020202020204" pitchFamily="34" charset="0"/>
              <a:buChar char="•"/>
            </a:pPr>
            <a:r>
              <a:rPr lang="de-DE" sz="1800" b="0" kern="0" dirty="0">
                <a:solidFill>
                  <a:srgbClr val="000000"/>
                </a:solidFill>
              </a:rPr>
              <a:t>Zuvor Formatierung der Überschriften nach ihren Ebenen (Überschrift 1, Überschrift 2, Überschrift 3)</a:t>
            </a:r>
          </a:p>
          <a:p>
            <a:endParaRPr lang="de-DE" sz="1800" dirty="0"/>
          </a:p>
        </p:txBody>
      </p:sp>
      <p:sp>
        <p:nvSpPr>
          <p:cNvPr id="5" name="Titel 4"/>
          <p:cNvSpPr>
            <a:spLocks noGrp="1"/>
          </p:cNvSpPr>
          <p:nvPr>
            <p:ph type="title"/>
          </p:nvPr>
        </p:nvSpPr>
        <p:spPr/>
        <p:txBody>
          <a:bodyPr/>
          <a:lstStyle/>
          <a:p>
            <a:r>
              <a:rPr lang="de-DE" dirty="0"/>
              <a:t>Inhaltsverzeichnis</a:t>
            </a:r>
          </a:p>
        </p:txBody>
      </p:sp>
    </p:spTree>
    <p:extLst>
      <p:ext uri="{BB962C8B-B14F-4D97-AF65-F5344CB8AC3E}">
        <p14:creationId xmlns:p14="http://schemas.microsoft.com/office/powerpoint/2010/main" val="727949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82097" y="1406564"/>
            <a:ext cx="7571946" cy="4241800"/>
          </a:xfrm>
        </p:spPr>
        <p:txBody>
          <a:bodyPr>
            <a:normAutofit fontScale="85000" lnSpcReduction="20000"/>
          </a:bodyPr>
          <a:lstStyle/>
          <a:p>
            <a:pPr marL="285750" lvl="0" indent="-285750" fontAlgn="base">
              <a:lnSpc>
                <a:spcPct val="150000"/>
              </a:lnSpc>
              <a:spcAft>
                <a:spcPct val="0"/>
              </a:spcAft>
              <a:buFont typeface="Arial" panose="020B0604020202020204" pitchFamily="34" charset="0"/>
              <a:buChar char="•"/>
            </a:pPr>
            <a:r>
              <a:rPr lang="de-DE" sz="1800" b="0" dirty="0"/>
              <a:t>Alle Abbildungen / Tabellen im Text müssen durchnummeriert und in ein entsprechendes Verzeichnis (Abbildungs- u. Tabellenverzeichnis) aufgenommen werden</a:t>
            </a:r>
            <a:endParaRPr lang="de-DE" sz="1800" dirty="0"/>
          </a:p>
          <a:p>
            <a:pPr marL="285750" lvl="0" indent="-285750" fontAlgn="base">
              <a:lnSpc>
                <a:spcPct val="150000"/>
              </a:lnSpc>
              <a:spcAft>
                <a:spcPct val="0"/>
              </a:spcAft>
              <a:buFont typeface="Arial" panose="020B0604020202020204" pitchFamily="34" charset="0"/>
              <a:buChar char="•"/>
            </a:pPr>
            <a:r>
              <a:rPr lang="de-DE" sz="1800" b="0" dirty="0"/>
              <a:t>Jede einzelne Darstellung ist mit einer Überschrift und/oder Unterschrift zu versehen</a:t>
            </a:r>
          </a:p>
          <a:p>
            <a:pPr marL="285750" lvl="0" indent="-285750" fontAlgn="base">
              <a:lnSpc>
                <a:spcPct val="150000"/>
              </a:lnSpc>
              <a:spcAft>
                <a:spcPct val="0"/>
              </a:spcAft>
              <a:buFont typeface="Arial" panose="020B0604020202020204" pitchFamily="34" charset="0"/>
              <a:buChar char="•"/>
            </a:pPr>
            <a:r>
              <a:rPr lang="de-DE" sz="1800" b="0" dirty="0"/>
              <a:t>Die Herkunftsangabe wird mit dem Wort „Quelle“ eingeleitet und steht unter der Darstellung.</a:t>
            </a:r>
          </a:p>
          <a:p>
            <a:pPr marL="285750" lvl="0" indent="-285750" fontAlgn="base">
              <a:lnSpc>
                <a:spcPct val="150000"/>
              </a:lnSpc>
              <a:spcAft>
                <a:spcPct val="0"/>
              </a:spcAft>
              <a:buFont typeface="Arial" panose="020B0604020202020204" pitchFamily="34" charset="0"/>
              <a:buChar char="•"/>
            </a:pPr>
            <a:r>
              <a:rPr lang="de-DE" sz="1800" b="0" dirty="0"/>
              <a:t>Darstellungen, die sich nicht aus sich selbst erklären, sind mit einer Legende zu versehen. </a:t>
            </a:r>
          </a:p>
          <a:p>
            <a:pPr marL="285750" lvl="0" indent="-285750" fontAlgn="base">
              <a:lnSpc>
                <a:spcPct val="150000"/>
              </a:lnSpc>
              <a:spcAft>
                <a:spcPct val="0"/>
              </a:spcAft>
              <a:buFont typeface="Arial" panose="020B0604020202020204" pitchFamily="34" charset="0"/>
              <a:buChar char="•"/>
            </a:pPr>
            <a:r>
              <a:rPr lang="de-DE" sz="1800" dirty="0"/>
              <a:t>Auf jede Abbildung/Tabelle </a:t>
            </a:r>
            <a:r>
              <a:rPr lang="de-DE" sz="1800" b="1" dirty="0"/>
              <a:t>ist im Text zu verweisen</a:t>
            </a:r>
            <a:r>
              <a:rPr lang="de-DE" sz="1800" dirty="0"/>
              <a:t>. Ferner sind diese im Text zu beschreiben bzw. zu erläutern.</a:t>
            </a:r>
            <a:endParaRPr lang="de-DE" sz="1800" b="0" dirty="0"/>
          </a:p>
          <a:p>
            <a:pPr marL="285750" lvl="0" indent="-285750" fontAlgn="base">
              <a:lnSpc>
                <a:spcPct val="150000"/>
              </a:lnSpc>
              <a:spcAft>
                <a:spcPct val="0"/>
              </a:spcAft>
              <a:buFont typeface="Arial" panose="020B0604020202020204" pitchFamily="34" charset="0"/>
              <a:buChar char="•"/>
            </a:pPr>
            <a:r>
              <a:rPr lang="de-DE" sz="1800" b="0" dirty="0"/>
              <a:t>Eine neue Seite und ein neues Kapitel sollte nie mit einer Darstellung begonnen werden. </a:t>
            </a:r>
          </a:p>
          <a:p>
            <a:pPr>
              <a:lnSpc>
                <a:spcPct val="150000"/>
              </a:lnSpc>
            </a:pPr>
            <a:endParaRPr lang="de-DE" sz="1800" dirty="0"/>
          </a:p>
        </p:txBody>
      </p:sp>
      <p:sp>
        <p:nvSpPr>
          <p:cNvPr id="5" name="Titel 4"/>
          <p:cNvSpPr>
            <a:spLocks noGrp="1"/>
          </p:cNvSpPr>
          <p:nvPr>
            <p:ph type="title"/>
          </p:nvPr>
        </p:nvSpPr>
        <p:spPr>
          <a:xfrm>
            <a:off x="230908" y="414000"/>
            <a:ext cx="6783768" cy="468000"/>
          </a:xfrm>
        </p:spPr>
        <p:txBody>
          <a:bodyPr/>
          <a:lstStyle/>
          <a:p>
            <a:r>
              <a:rPr lang="de-DE" dirty="0"/>
              <a:t>Abbildungs-/Tabellenverzeichnis</a:t>
            </a:r>
          </a:p>
        </p:txBody>
      </p:sp>
    </p:spTree>
    <p:extLst>
      <p:ext uri="{BB962C8B-B14F-4D97-AF65-F5344CB8AC3E}">
        <p14:creationId xmlns:p14="http://schemas.microsoft.com/office/powerpoint/2010/main" val="1570463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609600" lvl="0" indent="-609600" defTabSz="914400" fontAlgn="base">
              <a:spcAft>
                <a:spcPct val="0"/>
              </a:spcAft>
              <a:buFontTx/>
              <a:buAutoNum type="arabicPeriod"/>
            </a:pPr>
            <a:endParaRPr lang="de-DE" b="0" kern="0" dirty="0">
              <a:solidFill>
                <a:srgbClr val="000000"/>
              </a:solidFill>
              <a:latin typeface="TheSansOffice"/>
            </a:endParaRPr>
          </a:p>
          <a:p>
            <a:endParaRPr lang="de-DE" dirty="0"/>
          </a:p>
        </p:txBody>
      </p:sp>
      <p:sp>
        <p:nvSpPr>
          <p:cNvPr id="5" name="Titel 4"/>
          <p:cNvSpPr>
            <a:spLocks noGrp="1"/>
          </p:cNvSpPr>
          <p:nvPr>
            <p:ph type="title"/>
          </p:nvPr>
        </p:nvSpPr>
        <p:spPr>
          <a:xfrm>
            <a:off x="360000" y="180000"/>
            <a:ext cx="6783768" cy="734400"/>
          </a:xfrm>
        </p:spPr>
        <p:txBody>
          <a:bodyPr/>
          <a:lstStyle/>
          <a:p>
            <a:r>
              <a:rPr lang="de-DE" dirty="0"/>
              <a:t>Beispiel Darstellung</a:t>
            </a:r>
          </a:p>
        </p:txBody>
      </p:sp>
      <p:pic>
        <p:nvPicPr>
          <p:cNvPr id="3" name="Grafik 2"/>
          <p:cNvPicPr>
            <a:picLocks noChangeAspect="1"/>
          </p:cNvPicPr>
          <p:nvPr/>
        </p:nvPicPr>
        <p:blipFill>
          <a:blip r:embed="rId3"/>
          <a:stretch>
            <a:fillRect/>
          </a:stretch>
        </p:blipFill>
        <p:spPr>
          <a:xfrm>
            <a:off x="1097281" y="1010603"/>
            <a:ext cx="6643463" cy="4980432"/>
          </a:xfrm>
          <a:prstGeom prst="rect">
            <a:avLst/>
          </a:prstGeom>
        </p:spPr>
      </p:pic>
    </p:spTree>
    <p:extLst>
      <p:ext uri="{BB962C8B-B14F-4D97-AF65-F5344CB8AC3E}">
        <p14:creationId xmlns:p14="http://schemas.microsoft.com/office/powerpoint/2010/main" val="1913490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fontAlgn="base">
              <a:lnSpc>
                <a:spcPct val="90000"/>
              </a:lnSpc>
              <a:spcAft>
                <a:spcPct val="0"/>
              </a:spcAft>
              <a:buSzPct val="85000"/>
              <a:buNone/>
            </a:pPr>
            <a:endParaRPr lang="de-DE" dirty="0"/>
          </a:p>
          <a:p>
            <a:endParaRPr lang="de-DE" dirty="0"/>
          </a:p>
        </p:txBody>
      </p:sp>
      <p:sp>
        <p:nvSpPr>
          <p:cNvPr id="5" name="Titel 4"/>
          <p:cNvSpPr>
            <a:spLocks noGrp="1"/>
          </p:cNvSpPr>
          <p:nvPr>
            <p:ph type="title"/>
          </p:nvPr>
        </p:nvSpPr>
        <p:spPr/>
        <p:txBody>
          <a:bodyPr/>
          <a:lstStyle/>
          <a:p>
            <a:r>
              <a:rPr lang="de-DE" dirty="0"/>
              <a:t>Abbildungsverzeichnis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1600201"/>
            <a:ext cx="676275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271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fontAlgn="base">
              <a:lnSpc>
                <a:spcPct val="90000"/>
              </a:lnSpc>
              <a:spcAft>
                <a:spcPct val="0"/>
              </a:spcAft>
              <a:buSzPct val="85000"/>
              <a:buNone/>
            </a:pPr>
            <a:endParaRPr lang="de-DE" dirty="0"/>
          </a:p>
          <a:p>
            <a:pPr marL="0" lvl="1" indent="0" fontAlgn="base">
              <a:lnSpc>
                <a:spcPct val="90000"/>
              </a:lnSpc>
              <a:spcAft>
                <a:spcPct val="0"/>
              </a:spcAft>
              <a:buSzPct val="85000"/>
              <a:buNone/>
            </a:pPr>
            <a:endParaRPr lang="de-DE" dirty="0"/>
          </a:p>
        </p:txBody>
      </p:sp>
      <p:sp>
        <p:nvSpPr>
          <p:cNvPr id="5" name="Titel 4"/>
          <p:cNvSpPr>
            <a:spLocks noGrp="1"/>
          </p:cNvSpPr>
          <p:nvPr>
            <p:ph type="title"/>
          </p:nvPr>
        </p:nvSpPr>
        <p:spPr/>
        <p:txBody>
          <a:bodyPr/>
          <a:lstStyle/>
          <a:p>
            <a:r>
              <a:rPr lang="de-DE" dirty="0"/>
              <a:t>Abkürzungsverzeichnis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838847"/>
            <a:ext cx="6715125" cy="335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94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71339" y="1492624"/>
            <a:ext cx="7571946" cy="4241800"/>
          </a:xfrm>
        </p:spPr>
        <p:txBody>
          <a:bodyPr>
            <a:normAutofit/>
          </a:bodyPr>
          <a:lstStyle/>
          <a:p>
            <a:pPr marL="285750" lvl="0" indent="-285750">
              <a:spcBef>
                <a:spcPts val="1200"/>
              </a:spcBef>
              <a:buFont typeface="Arial" panose="020B0604020202020204" pitchFamily="34" charset="0"/>
              <a:buChar char="•"/>
            </a:pPr>
            <a:r>
              <a:rPr lang="de-DE" b="1" dirty="0"/>
              <a:t>1. Veranstaltung: </a:t>
            </a:r>
            <a:r>
              <a:rPr lang="de-DE" dirty="0" smtClean="0"/>
              <a:t>wissenschaftliches </a:t>
            </a:r>
            <a:r>
              <a:rPr lang="de-DE" dirty="0"/>
              <a:t>Arbeiten in Hinblick auf Erstellung und Präsentation </a:t>
            </a:r>
            <a:r>
              <a:rPr lang="de-DE" dirty="0" smtClean="0"/>
              <a:t>des Exposés.</a:t>
            </a:r>
          </a:p>
          <a:p>
            <a:pPr marL="1028700" lvl="1">
              <a:spcBef>
                <a:spcPts val="1200"/>
              </a:spcBef>
              <a:buFontTx/>
              <a:buChar char="-"/>
            </a:pPr>
            <a:r>
              <a:rPr lang="de-DE" dirty="0" smtClean="0"/>
              <a:t>Aufbau/Darstellung des Exposés</a:t>
            </a:r>
          </a:p>
          <a:p>
            <a:pPr marL="1028700" lvl="1">
              <a:spcBef>
                <a:spcPts val="1200"/>
              </a:spcBef>
              <a:buFontTx/>
              <a:buChar char="-"/>
            </a:pPr>
            <a:r>
              <a:rPr lang="en-US" dirty="0" err="1" smtClean="0"/>
              <a:t>Informationen</a:t>
            </a:r>
            <a:r>
              <a:rPr lang="en-US" dirty="0"/>
              <a:t> </a:t>
            </a:r>
            <a:r>
              <a:rPr lang="en-US" dirty="0" err="1" smtClean="0"/>
              <a:t>zur</a:t>
            </a:r>
            <a:r>
              <a:rPr lang="en-US" dirty="0" smtClean="0"/>
              <a:t> </a:t>
            </a:r>
            <a:r>
              <a:rPr lang="en-US" dirty="0" err="1" smtClean="0"/>
              <a:t>Bachelorarbeit</a:t>
            </a:r>
            <a:r>
              <a:rPr lang="en-US" dirty="0" smtClean="0"/>
              <a:t> (</a:t>
            </a:r>
            <a:r>
              <a:rPr lang="en-US" dirty="0" err="1" smtClean="0"/>
              <a:t>Literatur</a:t>
            </a:r>
            <a:r>
              <a:rPr lang="en-US" dirty="0" smtClean="0"/>
              <a:t>; </a:t>
            </a:r>
            <a:r>
              <a:rPr lang="en-US" dirty="0" err="1" smtClean="0"/>
              <a:t>formale</a:t>
            </a:r>
            <a:r>
              <a:rPr lang="en-US" dirty="0" smtClean="0"/>
              <a:t> </a:t>
            </a:r>
            <a:r>
              <a:rPr lang="en-US" dirty="0" err="1" smtClean="0"/>
              <a:t>Voraussetzungen</a:t>
            </a:r>
            <a:r>
              <a:rPr lang="en-US" dirty="0" smtClean="0"/>
              <a:t>) </a:t>
            </a:r>
          </a:p>
          <a:p>
            <a:pPr marL="1028700" lvl="1">
              <a:spcBef>
                <a:spcPts val="1200"/>
              </a:spcBef>
              <a:buFontTx/>
              <a:buChar char="-"/>
            </a:pPr>
            <a:r>
              <a:rPr lang="en-US" dirty="0" err="1" smtClean="0"/>
              <a:t>Allgemeine</a:t>
            </a:r>
            <a:r>
              <a:rPr lang="en-US" dirty="0" smtClean="0"/>
              <a:t> </a:t>
            </a:r>
            <a:r>
              <a:rPr lang="en-US" dirty="0" err="1" smtClean="0"/>
              <a:t>Fragen</a:t>
            </a:r>
            <a:r>
              <a:rPr lang="en-US" dirty="0" smtClean="0"/>
              <a:t> </a:t>
            </a:r>
            <a:r>
              <a:rPr lang="en-US" dirty="0" err="1" smtClean="0"/>
              <a:t>zur</a:t>
            </a:r>
            <a:r>
              <a:rPr lang="en-US" dirty="0" smtClean="0"/>
              <a:t> </a:t>
            </a:r>
            <a:r>
              <a:rPr lang="en-US" dirty="0" err="1" smtClean="0"/>
              <a:t>Bachelorarbeit</a:t>
            </a:r>
            <a:r>
              <a:rPr lang="en-US" dirty="0" smtClean="0"/>
              <a:t> </a:t>
            </a:r>
            <a:endParaRPr lang="en-US" dirty="0"/>
          </a:p>
          <a:p>
            <a:pPr marL="285750" indent="-285750">
              <a:spcBef>
                <a:spcPts val="1200"/>
              </a:spcBef>
              <a:buFont typeface="Arial" panose="020B0604020202020204" pitchFamily="34" charset="0"/>
              <a:buChar char="•"/>
            </a:pPr>
            <a:r>
              <a:rPr lang="de-DE" dirty="0"/>
              <a:t>Einreichen eines erfolgreich abgenommenen Exposés (mindestens </a:t>
            </a:r>
            <a:r>
              <a:rPr lang="de-DE" dirty="0" smtClean="0"/>
              <a:t>5 </a:t>
            </a:r>
            <a:r>
              <a:rPr lang="de-DE" dirty="0"/>
              <a:t>Seiten) bis </a:t>
            </a:r>
            <a:r>
              <a:rPr lang="de-DE" b="1" dirty="0" smtClean="0"/>
              <a:t>17.10.22 </a:t>
            </a:r>
            <a:r>
              <a:rPr lang="de-DE" dirty="0">
                <a:sym typeface="Wingdings" panose="05000000000000000000" pitchFamily="2" charset="2"/>
              </a:rPr>
              <a:t> </a:t>
            </a:r>
            <a:r>
              <a:rPr lang="de-DE" dirty="0"/>
              <a:t>per E-Mail. (Eindeutige Dateibezeichnung</a:t>
            </a:r>
            <a:r>
              <a:rPr lang="de-DE" dirty="0" smtClean="0"/>
              <a:t>)</a:t>
            </a:r>
            <a:r>
              <a:rPr lang="de-DE" b="1" dirty="0" smtClean="0"/>
              <a:t> </a:t>
            </a:r>
            <a:r>
              <a:rPr lang="de-DE" dirty="0" smtClean="0"/>
              <a:t>an</a:t>
            </a:r>
            <a:r>
              <a:rPr lang="de-DE" b="1" dirty="0" smtClean="0"/>
              <a:t> </a:t>
            </a:r>
            <a:r>
              <a:rPr lang="de-DE" dirty="0" smtClean="0">
                <a:hlinkClick r:id="rId2"/>
              </a:rPr>
              <a:t>katharina.notheis@hwg-lu.de</a:t>
            </a:r>
            <a:r>
              <a:rPr lang="de-DE" dirty="0" smtClean="0"/>
              <a:t> </a:t>
            </a:r>
          </a:p>
          <a:p>
            <a:pPr marL="285750" lvl="0" indent="-285750">
              <a:spcBef>
                <a:spcPts val="1200"/>
              </a:spcBef>
              <a:buFont typeface="Arial" panose="020B0604020202020204" pitchFamily="34" charset="0"/>
              <a:buChar char="•"/>
            </a:pPr>
            <a:r>
              <a:rPr lang="de-DE" b="1" dirty="0" smtClean="0"/>
              <a:t>2</a:t>
            </a:r>
            <a:r>
              <a:rPr lang="de-DE" b="1" dirty="0"/>
              <a:t>. Veranstaltung: </a:t>
            </a:r>
            <a:r>
              <a:rPr lang="de-DE" dirty="0"/>
              <a:t>Präsentation bzw. Vorstellung der </a:t>
            </a:r>
            <a:r>
              <a:rPr lang="de-DE" dirty="0" smtClean="0"/>
              <a:t>Exposés </a:t>
            </a:r>
            <a:r>
              <a:rPr lang="de-DE" dirty="0"/>
              <a:t>und anschließende Gruppendiskussion.</a:t>
            </a:r>
            <a:endParaRPr lang="en-US" dirty="0"/>
          </a:p>
          <a:p>
            <a:endParaRPr lang="de-DE" dirty="0"/>
          </a:p>
        </p:txBody>
      </p:sp>
      <p:sp>
        <p:nvSpPr>
          <p:cNvPr id="4" name="Rectangle 17"/>
          <p:cNvSpPr>
            <a:spLocks noGrp="1"/>
          </p:cNvSpPr>
          <p:nvPr>
            <p:ph type="title"/>
          </p:nvPr>
        </p:nvSpPr>
        <p:spPr>
          <a:xfrm>
            <a:off x="220150" y="306423"/>
            <a:ext cx="6783768"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Grundlegendes zum </a:t>
            </a:r>
          </a:p>
          <a:p>
            <a:pPr>
              <a:defRPr/>
            </a:pPr>
            <a:r>
              <a:rPr lang="de-DE" sz="2400" b="1" smtClean="0">
                <a:solidFill>
                  <a:schemeClr val="tx1"/>
                </a:solidFill>
                <a:latin typeface="Arial" panose="020B0604020202020204" pitchFamily="34" charset="0"/>
                <a:cs typeface="Arial" panose="020B0604020202020204" pitchFamily="34" charset="0"/>
              </a:rPr>
              <a:t>Bachelorandenseminar</a:t>
            </a:r>
            <a:endParaRPr lang="de-DE"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150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r>
              <a:rPr lang="de-DE" sz="1800" kern="0" dirty="0">
                <a:solidFill>
                  <a:srgbClr val="000000"/>
                </a:solidFill>
              </a:rPr>
              <a:t>Zur groben Orientierung seien hier folgende Seitenzahlen aufgeführt:</a:t>
            </a:r>
          </a:p>
          <a:p>
            <a:pPr marL="200025" lvl="0" indent="-200025" defTabSz="914400" fontAlgn="base">
              <a:spcAft>
                <a:spcPct val="0"/>
              </a:spcAft>
              <a:buSzPct val="120000"/>
            </a:pPr>
            <a:endParaRPr lang="de-DE" sz="1800" kern="0" dirty="0">
              <a:solidFill>
                <a:srgbClr val="000000"/>
              </a:solidFill>
            </a:endParaRPr>
          </a:p>
          <a:p>
            <a:pPr lvl="2" indent="-185738" defTabSz="914400" fontAlgn="base">
              <a:spcAft>
                <a:spcPct val="0"/>
              </a:spcAft>
              <a:buFont typeface="Wingdings" pitchFamily="2" charset="2"/>
              <a:buChar char="ü"/>
            </a:pPr>
            <a:r>
              <a:rPr lang="de-DE" kern="0" dirty="0">
                <a:solidFill>
                  <a:srgbClr val="000000"/>
                </a:solidFill>
              </a:rPr>
              <a:t>Praxisberichte:		</a:t>
            </a:r>
            <a:r>
              <a:rPr lang="de-DE" kern="0" dirty="0" smtClean="0">
                <a:solidFill>
                  <a:srgbClr val="000000"/>
                </a:solidFill>
              </a:rPr>
              <a:t>12 </a:t>
            </a:r>
            <a:r>
              <a:rPr lang="de-DE" kern="0" dirty="0">
                <a:solidFill>
                  <a:srgbClr val="000000"/>
                </a:solidFill>
              </a:rPr>
              <a:t>– 15 Seiten</a:t>
            </a:r>
          </a:p>
          <a:p>
            <a:pPr lvl="2" indent="-185738" defTabSz="914400" fontAlgn="base">
              <a:spcAft>
                <a:spcPct val="0"/>
              </a:spcAft>
              <a:buFont typeface="Wingdings" pitchFamily="2" charset="2"/>
              <a:buChar char="ü"/>
            </a:pPr>
            <a:r>
              <a:rPr lang="de-DE" kern="0" dirty="0">
                <a:solidFill>
                  <a:srgbClr val="000000"/>
                </a:solidFill>
              </a:rPr>
              <a:t>Seminararbeiten:	</a:t>
            </a:r>
            <a:r>
              <a:rPr lang="de-DE" kern="0" dirty="0" smtClean="0">
                <a:solidFill>
                  <a:srgbClr val="000000"/>
                </a:solidFill>
              </a:rPr>
              <a:t>ca. 15 </a:t>
            </a:r>
            <a:r>
              <a:rPr lang="de-DE" kern="0" dirty="0">
                <a:solidFill>
                  <a:srgbClr val="000000"/>
                </a:solidFill>
              </a:rPr>
              <a:t>Seiten</a:t>
            </a:r>
          </a:p>
          <a:p>
            <a:pPr lvl="2" indent="-185738" defTabSz="914400" fontAlgn="base">
              <a:spcAft>
                <a:spcPct val="0"/>
              </a:spcAft>
              <a:buFont typeface="Wingdings" pitchFamily="2" charset="2"/>
              <a:buChar char="ü"/>
            </a:pPr>
            <a:r>
              <a:rPr lang="de-DE" b="1" kern="0" dirty="0">
                <a:solidFill>
                  <a:srgbClr val="000000"/>
                </a:solidFill>
              </a:rPr>
              <a:t>Bachelorarbeiten:	</a:t>
            </a:r>
            <a:r>
              <a:rPr lang="de-DE" b="1" kern="0" dirty="0" smtClean="0">
                <a:solidFill>
                  <a:srgbClr val="000000"/>
                </a:solidFill>
              </a:rPr>
              <a:t>30 </a:t>
            </a:r>
            <a:r>
              <a:rPr lang="de-DE" b="1" kern="0" dirty="0">
                <a:solidFill>
                  <a:srgbClr val="000000"/>
                </a:solidFill>
              </a:rPr>
              <a:t>– 60 Seiten</a:t>
            </a:r>
          </a:p>
          <a:p>
            <a:pPr lvl="2" indent="-185738" defTabSz="914400" fontAlgn="base">
              <a:spcAft>
                <a:spcPct val="0"/>
              </a:spcAft>
              <a:buFont typeface="Wingdings" pitchFamily="2" charset="2"/>
              <a:buChar char="ü"/>
            </a:pPr>
            <a:r>
              <a:rPr lang="de-DE" kern="0" dirty="0">
                <a:solidFill>
                  <a:srgbClr val="000000"/>
                </a:solidFill>
              </a:rPr>
              <a:t>Masterarbeiten:		60 – 80 Seiten</a:t>
            </a:r>
          </a:p>
          <a:p>
            <a:pPr lvl="2" indent="-185738" defTabSz="914400" fontAlgn="base">
              <a:spcAft>
                <a:spcPct val="0"/>
              </a:spcAft>
              <a:buNone/>
            </a:pPr>
            <a:endParaRPr lang="de-DE"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Diese Angaben beziehen sich auf Textseiten (einschließlich Abbildungen und Tabellen) </a:t>
            </a:r>
            <a:r>
              <a:rPr lang="de-DE" sz="1800" kern="0" dirty="0" smtClean="0">
                <a:solidFill>
                  <a:srgbClr val="000000"/>
                </a:solidFill>
              </a:rPr>
              <a:t>ohne Verzeichnisse und </a:t>
            </a:r>
            <a:r>
              <a:rPr lang="de-DE" sz="1800" kern="0" dirty="0">
                <a:solidFill>
                  <a:srgbClr val="000000"/>
                </a:solidFill>
              </a:rPr>
              <a:t>Anhang.</a:t>
            </a:r>
          </a:p>
          <a:p>
            <a:pPr marL="200025" lvl="0" indent="-200025" defTabSz="914400" fontAlgn="base">
              <a:spcAft>
                <a:spcPct val="0"/>
              </a:spcAft>
              <a:buSzPct val="120000"/>
              <a:buFontTx/>
              <a:buChar char="•"/>
            </a:pPr>
            <a:endParaRPr lang="de-DE" sz="1800"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Eine nicht reflektierte Wiedergabe von Literaturpassagen macht die Arbeit dicker, aber nicht besser.</a:t>
            </a:r>
          </a:p>
          <a:p>
            <a:endParaRPr lang="de-DE" sz="1800" dirty="0"/>
          </a:p>
        </p:txBody>
      </p:sp>
      <p:sp>
        <p:nvSpPr>
          <p:cNvPr id="3" name="Titel 2"/>
          <p:cNvSpPr>
            <a:spLocks noGrp="1"/>
          </p:cNvSpPr>
          <p:nvPr>
            <p:ph type="title"/>
          </p:nvPr>
        </p:nvSpPr>
        <p:spPr/>
        <p:txBody>
          <a:bodyPr/>
          <a:lstStyle/>
          <a:p>
            <a:r>
              <a:rPr lang="de-DE" dirty="0"/>
              <a:t>Textteil</a:t>
            </a:r>
          </a:p>
        </p:txBody>
      </p:sp>
    </p:spTree>
    <p:extLst>
      <p:ext uri="{BB962C8B-B14F-4D97-AF65-F5344CB8AC3E}">
        <p14:creationId xmlns:p14="http://schemas.microsoft.com/office/powerpoint/2010/main" val="1992328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r>
              <a:rPr lang="de-DE" sz="1800" kern="0" dirty="0">
                <a:solidFill>
                  <a:srgbClr val="000000"/>
                </a:solidFill>
              </a:rPr>
              <a:t>Das </a:t>
            </a:r>
            <a:r>
              <a:rPr lang="de-DE" sz="1800" b="1" kern="0" dirty="0">
                <a:solidFill>
                  <a:srgbClr val="000000"/>
                </a:solidFill>
              </a:rPr>
              <a:t>wörtliche (direkte) Zitat</a:t>
            </a:r>
            <a:r>
              <a:rPr lang="de-DE" sz="1800" kern="0" dirty="0">
                <a:solidFill>
                  <a:srgbClr val="000000"/>
                </a:solidFill>
              </a:rPr>
              <a:t> besteht aus der wort- und buchstaben-getreuen Wiedergabe eines oder mehrerer Wörter bzw. Sätze und sollte nur verwendet werden, wenn die genaue Formulierung des Autors entscheidend ist.</a:t>
            </a:r>
          </a:p>
          <a:p>
            <a:pPr marL="200025" lvl="0" indent="-200025" defTabSz="914400" fontAlgn="base">
              <a:spcAft>
                <a:spcPct val="0"/>
              </a:spcAft>
              <a:buSzPct val="120000"/>
              <a:buFontTx/>
              <a:buChar char="•"/>
            </a:pPr>
            <a:r>
              <a:rPr lang="de-DE" sz="1800" b="1" kern="0" dirty="0">
                <a:solidFill>
                  <a:srgbClr val="000000"/>
                </a:solidFill>
              </a:rPr>
              <a:t>Wörtliche Zitate </a:t>
            </a:r>
            <a:r>
              <a:rPr lang="de-DE" sz="1800" kern="0" dirty="0">
                <a:solidFill>
                  <a:srgbClr val="000000"/>
                </a:solidFill>
              </a:rPr>
              <a:t>werden durch Anführungszeichen begonnen und beendet. </a:t>
            </a:r>
          </a:p>
          <a:p>
            <a:pPr marL="200025" lvl="0" indent="-200025" defTabSz="914400" fontAlgn="base">
              <a:spcAft>
                <a:spcPct val="0"/>
              </a:spcAft>
              <a:buSzPct val="120000"/>
              <a:buFontTx/>
              <a:buChar char="•"/>
            </a:pPr>
            <a:r>
              <a:rPr lang="de-DE" sz="1800" kern="0" dirty="0">
                <a:solidFill>
                  <a:srgbClr val="000000"/>
                </a:solidFill>
              </a:rPr>
              <a:t>Die </a:t>
            </a:r>
            <a:r>
              <a:rPr lang="de-DE" sz="1800" b="1" kern="0" dirty="0">
                <a:solidFill>
                  <a:srgbClr val="000000"/>
                </a:solidFill>
              </a:rPr>
              <a:t>Auslassung eines Wortes </a:t>
            </a:r>
            <a:r>
              <a:rPr lang="de-DE" sz="1800" kern="0" dirty="0">
                <a:solidFill>
                  <a:srgbClr val="000000"/>
                </a:solidFill>
              </a:rPr>
              <a:t>wird durch zwei Punkte gekennzeichnet, die </a:t>
            </a:r>
            <a:r>
              <a:rPr lang="de-DE" sz="1800" b="1" kern="0" dirty="0">
                <a:solidFill>
                  <a:srgbClr val="000000"/>
                </a:solidFill>
              </a:rPr>
              <a:t>Auslassung mehrerer Wörter </a:t>
            </a:r>
            <a:r>
              <a:rPr lang="de-DE" sz="1800" kern="0" dirty="0">
                <a:solidFill>
                  <a:srgbClr val="000000"/>
                </a:solidFill>
              </a:rPr>
              <a:t>durch höchstens drei Punkte. </a:t>
            </a:r>
          </a:p>
          <a:p>
            <a:pPr marL="200025" lvl="0" indent="-200025" defTabSz="914400" fontAlgn="base">
              <a:spcAft>
                <a:spcPct val="0"/>
              </a:spcAft>
              <a:buSzPct val="120000"/>
              <a:buFontTx/>
              <a:buChar char="•"/>
            </a:pPr>
            <a:r>
              <a:rPr lang="de-DE" sz="1800" b="1" kern="0" dirty="0">
                <a:solidFill>
                  <a:srgbClr val="000000"/>
                </a:solidFill>
              </a:rPr>
              <a:t>Ergänzende Wörter </a:t>
            </a:r>
            <a:r>
              <a:rPr lang="de-DE" sz="1800" kern="0" dirty="0">
                <a:solidFill>
                  <a:srgbClr val="000000"/>
                </a:solidFill>
              </a:rPr>
              <a:t>werden in Klammern gesetzt.</a:t>
            </a:r>
          </a:p>
          <a:p>
            <a:pPr marL="200025" lvl="0" indent="-200025" defTabSz="914400" fontAlgn="base">
              <a:spcAft>
                <a:spcPct val="0"/>
              </a:spcAft>
              <a:buSzPct val="120000"/>
              <a:buFontTx/>
              <a:buChar char="•"/>
            </a:pPr>
            <a:r>
              <a:rPr lang="de-DE" sz="1800" b="1" kern="0" dirty="0">
                <a:solidFill>
                  <a:srgbClr val="000000"/>
                </a:solidFill>
              </a:rPr>
              <a:t>Zitate im Zitat </a:t>
            </a:r>
            <a:r>
              <a:rPr lang="de-DE" sz="1800" kern="0" dirty="0">
                <a:solidFill>
                  <a:srgbClr val="000000"/>
                </a:solidFill>
              </a:rPr>
              <a:t>werden durch einfache Anführungszeichen kenntlich gemacht. </a:t>
            </a:r>
            <a:endParaRPr lang="de-DE" sz="1800" b="1"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In der </a:t>
            </a:r>
            <a:r>
              <a:rPr lang="de-DE" sz="1800" b="1" kern="0" dirty="0">
                <a:solidFill>
                  <a:srgbClr val="000000"/>
                </a:solidFill>
              </a:rPr>
              <a:t>Fußnote </a:t>
            </a:r>
            <a:r>
              <a:rPr lang="de-DE" sz="1800" kern="0" dirty="0">
                <a:solidFill>
                  <a:srgbClr val="000000"/>
                </a:solidFill>
              </a:rPr>
              <a:t>wird das wörtliche Zitat durch das Beginnen mit dem Autorennamen kenntlich gemacht. </a:t>
            </a:r>
          </a:p>
          <a:p>
            <a:endParaRPr lang="de-DE" sz="1800" dirty="0"/>
          </a:p>
        </p:txBody>
      </p:sp>
      <p:sp>
        <p:nvSpPr>
          <p:cNvPr id="3" name="Titel 2"/>
          <p:cNvSpPr>
            <a:spLocks noGrp="1"/>
          </p:cNvSpPr>
          <p:nvPr>
            <p:ph type="title"/>
          </p:nvPr>
        </p:nvSpPr>
        <p:spPr>
          <a:xfrm>
            <a:off x="220151" y="414000"/>
            <a:ext cx="6783768" cy="468000"/>
          </a:xfrm>
        </p:spPr>
        <p:txBody>
          <a:bodyPr/>
          <a:lstStyle/>
          <a:p>
            <a:r>
              <a:rPr lang="de-DE" dirty="0" smtClean="0"/>
              <a:t>Zitierweise – wörtliche (direkte) Zitate </a:t>
            </a:r>
            <a:endParaRPr lang="de-DE" dirty="0"/>
          </a:p>
        </p:txBody>
      </p:sp>
    </p:spTree>
    <p:extLst>
      <p:ext uri="{BB962C8B-B14F-4D97-AF65-F5344CB8AC3E}">
        <p14:creationId xmlns:p14="http://schemas.microsoft.com/office/powerpoint/2010/main" val="2726749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r>
              <a:rPr lang="de-DE" sz="1800" kern="0" dirty="0">
                <a:solidFill>
                  <a:srgbClr val="000000"/>
                </a:solidFill>
              </a:rPr>
              <a:t>Bei </a:t>
            </a:r>
            <a:r>
              <a:rPr lang="de-DE" sz="1800" b="1" kern="0" dirty="0">
                <a:solidFill>
                  <a:srgbClr val="000000"/>
                </a:solidFill>
              </a:rPr>
              <a:t>nichtwörtlichen (indirekten) Zitaten</a:t>
            </a:r>
            <a:r>
              <a:rPr lang="de-DE" sz="1800" kern="0" dirty="0">
                <a:solidFill>
                  <a:srgbClr val="000000"/>
                </a:solidFill>
              </a:rPr>
              <a:t> handelt es sich um die sinngemäße Wiedergabe von Auffassungen und Stellungnahmen.</a:t>
            </a:r>
          </a:p>
          <a:p>
            <a:pPr marL="200025" lvl="0" indent="-200025" defTabSz="914400" fontAlgn="base">
              <a:spcAft>
                <a:spcPct val="0"/>
              </a:spcAft>
              <a:buSzPct val="120000"/>
              <a:buFontTx/>
              <a:buChar char="•"/>
            </a:pPr>
            <a:r>
              <a:rPr lang="de-DE" sz="1800" b="1" kern="0" dirty="0">
                <a:solidFill>
                  <a:srgbClr val="000000"/>
                </a:solidFill>
              </a:rPr>
              <a:t>Sinngemäße Zitate </a:t>
            </a:r>
            <a:r>
              <a:rPr lang="de-DE" sz="1800" kern="0" dirty="0">
                <a:solidFill>
                  <a:srgbClr val="000000"/>
                </a:solidFill>
              </a:rPr>
              <a:t>werden nicht durch Anführungszeichen gekennzeichnet.</a:t>
            </a:r>
          </a:p>
          <a:p>
            <a:pPr marL="200025" lvl="0" indent="-200025" defTabSz="914400" fontAlgn="base">
              <a:spcAft>
                <a:spcPct val="0"/>
              </a:spcAft>
              <a:buSzPct val="120000"/>
              <a:buFontTx/>
              <a:buChar char="•"/>
            </a:pPr>
            <a:r>
              <a:rPr lang="de-DE" sz="1800" kern="0" dirty="0">
                <a:solidFill>
                  <a:srgbClr val="000000"/>
                </a:solidFill>
              </a:rPr>
              <a:t>Die </a:t>
            </a:r>
            <a:r>
              <a:rPr lang="de-DE" sz="1800" b="1" kern="0" dirty="0">
                <a:solidFill>
                  <a:srgbClr val="000000"/>
                </a:solidFill>
              </a:rPr>
              <a:t>Formulierungen </a:t>
            </a:r>
            <a:r>
              <a:rPr lang="de-DE" sz="1800" kern="0" dirty="0">
                <a:solidFill>
                  <a:srgbClr val="000000"/>
                </a:solidFill>
              </a:rPr>
              <a:t>müssen so gehalten sein, dass für jeden Teil der Aussage erkenntlich ist, wessen Meinung vorgetragen wird.</a:t>
            </a:r>
          </a:p>
          <a:p>
            <a:pPr marL="200025" lvl="0" indent="-200025" defTabSz="914400" fontAlgn="base">
              <a:spcAft>
                <a:spcPct val="0"/>
              </a:spcAft>
              <a:buSzPct val="120000"/>
              <a:buFontTx/>
              <a:buChar char="•"/>
            </a:pPr>
            <a:r>
              <a:rPr lang="de-DE" sz="1800" kern="0" dirty="0">
                <a:solidFill>
                  <a:srgbClr val="000000"/>
                </a:solidFill>
              </a:rPr>
              <a:t>In der </a:t>
            </a:r>
            <a:r>
              <a:rPr lang="de-DE" sz="1800" b="1" kern="0" dirty="0">
                <a:solidFill>
                  <a:srgbClr val="000000"/>
                </a:solidFill>
              </a:rPr>
              <a:t>Fußnote </a:t>
            </a:r>
            <a:r>
              <a:rPr lang="de-DE" sz="1800" kern="0" dirty="0">
                <a:solidFill>
                  <a:srgbClr val="000000"/>
                </a:solidFill>
              </a:rPr>
              <a:t>wird das sinngemäße Zitat durch ‚vergleiche‘ (Vgl.) kenntlich gemacht.</a:t>
            </a:r>
          </a:p>
          <a:p>
            <a:pPr marL="200025" lvl="0" indent="-200025" defTabSz="914400" fontAlgn="base">
              <a:spcAft>
                <a:spcPct val="0"/>
              </a:spcAft>
              <a:buSzPct val="120000"/>
              <a:buFontTx/>
              <a:buChar char="•"/>
            </a:pPr>
            <a:r>
              <a:rPr lang="de-DE" sz="1800" kern="0" dirty="0">
                <a:solidFill>
                  <a:srgbClr val="000000"/>
                </a:solidFill>
              </a:rPr>
              <a:t>Fußnoten beginnen </a:t>
            </a:r>
            <a:r>
              <a:rPr lang="de-DE" sz="1800" b="1" kern="0" dirty="0">
                <a:solidFill>
                  <a:srgbClr val="000000"/>
                </a:solidFill>
              </a:rPr>
              <a:t>immer mit Großbuchstaben </a:t>
            </a:r>
            <a:r>
              <a:rPr lang="de-DE" sz="1800" kern="0" dirty="0">
                <a:solidFill>
                  <a:srgbClr val="000000"/>
                </a:solidFill>
              </a:rPr>
              <a:t>und endet mit einem Satzzeichen.</a:t>
            </a:r>
          </a:p>
          <a:p>
            <a:pPr marL="200025" lvl="0" indent="-200025" defTabSz="914400" fontAlgn="base">
              <a:spcAft>
                <a:spcPct val="0"/>
              </a:spcAft>
              <a:buSzPct val="120000"/>
              <a:buFontTx/>
              <a:buChar char="•"/>
            </a:pPr>
            <a:r>
              <a:rPr lang="de-DE" sz="1800" kern="0" dirty="0">
                <a:solidFill>
                  <a:srgbClr val="000000"/>
                </a:solidFill>
              </a:rPr>
              <a:t>Grundsätzlich ist die </a:t>
            </a:r>
            <a:r>
              <a:rPr lang="de-DE" sz="1800" b="1" kern="0" dirty="0">
                <a:solidFill>
                  <a:srgbClr val="000000"/>
                </a:solidFill>
              </a:rPr>
              <a:t>gesamte Literatur</a:t>
            </a:r>
            <a:r>
              <a:rPr lang="de-DE" sz="1800" kern="0" dirty="0">
                <a:solidFill>
                  <a:srgbClr val="000000"/>
                </a:solidFill>
              </a:rPr>
              <a:t>, die benutzt wurde auch zitierungspflichtig.</a:t>
            </a:r>
          </a:p>
          <a:p>
            <a:endParaRPr lang="de-DE" sz="1800" dirty="0"/>
          </a:p>
        </p:txBody>
      </p:sp>
      <p:sp>
        <p:nvSpPr>
          <p:cNvPr id="3" name="Titel 2"/>
          <p:cNvSpPr>
            <a:spLocks noGrp="1"/>
          </p:cNvSpPr>
          <p:nvPr>
            <p:ph type="title"/>
          </p:nvPr>
        </p:nvSpPr>
        <p:spPr/>
        <p:txBody>
          <a:bodyPr/>
          <a:lstStyle/>
          <a:p>
            <a:r>
              <a:rPr lang="de-DE" dirty="0" smtClean="0"/>
              <a:t>Zitierweise – indirekte Zitate </a:t>
            </a:r>
            <a:endParaRPr lang="de-DE" dirty="0"/>
          </a:p>
        </p:txBody>
      </p:sp>
    </p:spTree>
    <p:extLst>
      <p:ext uri="{BB962C8B-B14F-4D97-AF65-F5344CB8AC3E}">
        <p14:creationId xmlns:p14="http://schemas.microsoft.com/office/powerpoint/2010/main" val="1759451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28309" y="1212926"/>
            <a:ext cx="7571946" cy="4241800"/>
          </a:xfrm>
        </p:spPr>
        <p:txBody>
          <a:bodyPr>
            <a:normAutofit/>
          </a:bodyPr>
          <a:lstStyle/>
          <a:p>
            <a:pPr marL="200025" lvl="0" indent="-200025" defTabSz="914400" fontAlgn="base">
              <a:spcAft>
                <a:spcPct val="0"/>
              </a:spcAft>
              <a:buFontTx/>
              <a:buChar char="•"/>
            </a:pPr>
            <a:endParaRPr lang="de-DE" sz="1800" kern="0" dirty="0" smtClean="0">
              <a:solidFill>
                <a:srgbClr val="000000"/>
              </a:solidFill>
            </a:endParaRPr>
          </a:p>
          <a:p>
            <a:pPr marL="200025" lvl="0" indent="-200025" defTabSz="914400" fontAlgn="base">
              <a:spcAft>
                <a:spcPct val="0"/>
              </a:spcAft>
              <a:buFontTx/>
              <a:buChar char="•"/>
            </a:pPr>
            <a:endParaRPr lang="de-DE" sz="1800" kern="0" dirty="0">
              <a:solidFill>
                <a:srgbClr val="000000"/>
              </a:solidFill>
            </a:endParaRPr>
          </a:p>
          <a:p>
            <a:pPr marL="200025" lvl="0" indent="-200025" defTabSz="914400" fontAlgn="base">
              <a:spcAft>
                <a:spcPct val="0"/>
              </a:spcAft>
              <a:buFontTx/>
              <a:buChar char="•"/>
            </a:pPr>
            <a:r>
              <a:rPr lang="de-DE" sz="1800" kern="0" dirty="0" smtClean="0">
                <a:solidFill>
                  <a:srgbClr val="000000"/>
                </a:solidFill>
              </a:rPr>
              <a:t>Am </a:t>
            </a:r>
            <a:r>
              <a:rPr lang="de-DE" sz="1800" b="1" kern="0" dirty="0">
                <a:solidFill>
                  <a:srgbClr val="000000"/>
                </a:solidFill>
              </a:rPr>
              <a:t>Ende des Zitats </a:t>
            </a:r>
            <a:r>
              <a:rPr lang="de-DE" sz="1800" kern="0" dirty="0">
                <a:solidFill>
                  <a:srgbClr val="000000"/>
                </a:solidFill>
              </a:rPr>
              <a:t>wird im fortlaufenden Text eine Klammer gesetzt. </a:t>
            </a:r>
          </a:p>
          <a:p>
            <a:pPr marL="200025" lvl="0" indent="-200025" defTabSz="914400" fontAlgn="base">
              <a:spcAft>
                <a:spcPct val="0"/>
              </a:spcAft>
              <a:buFontTx/>
              <a:buChar char="•"/>
            </a:pPr>
            <a:r>
              <a:rPr lang="de-DE" sz="1800" kern="0" dirty="0">
                <a:solidFill>
                  <a:srgbClr val="000000"/>
                </a:solidFill>
              </a:rPr>
              <a:t>Die Klammer enthält die verkürzte Form der Quellenangabe.</a:t>
            </a:r>
          </a:p>
          <a:p>
            <a:pPr marL="576263" lvl="1" indent="-185738" defTabSz="914400" fontAlgn="base">
              <a:spcAft>
                <a:spcPct val="0"/>
              </a:spcAft>
              <a:buClr>
                <a:srgbClr val="ED1126"/>
              </a:buClr>
              <a:buNone/>
            </a:pPr>
            <a:endParaRPr lang="de-DE" kern="0" dirty="0">
              <a:solidFill>
                <a:srgbClr val="000000"/>
              </a:solidFill>
            </a:endParaRPr>
          </a:p>
          <a:p>
            <a:pPr marL="200025" lvl="0" indent="-200025" defTabSz="914400" fontAlgn="base">
              <a:spcAft>
                <a:spcPct val="0"/>
              </a:spcAft>
              <a:buClr>
                <a:srgbClr val="ED1126"/>
              </a:buClr>
            </a:pPr>
            <a:r>
              <a:rPr lang="de-DE" sz="1800" b="1" kern="0" dirty="0">
                <a:solidFill>
                  <a:srgbClr val="000000"/>
                </a:solidFill>
              </a:rPr>
              <a:t>Beispiel</a:t>
            </a:r>
            <a:r>
              <a:rPr lang="de-DE" sz="1800" kern="0" dirty="0">
                <a:solidFill>
                  <a:srgbClr val="000000"/>
                </a:solidFill>
              </a:rPr>
              <a:t>: </a:t>
            </a:r>
          </a:p>
          <a:p>
            <a:pPr marL="200025" lvl="0" indent="-200025" defTabSz="914400" fontAlgn="base">
              <a:spcAft>
                <a:spcPct val="0"/>
              </a:spcAft>
              <a:buClr>
                <a:srgbClr val="ED1126"/>
              </a:buClr>
            </a:pPr>
            <a:r>
              <a:rPr lang="de-DE" sz="1800" kern="0" dirty="0">
                <a:solidFill>
                  <a:srgbClr val="000000"/>
                </a:solidFill>
              </a:rPr>
              <a:t>	„... auf einen ökonomischen Grundtatbestand aufmerksam machen, der in Verteilungsdiskussionen häufig verloren zu gehen scheint, nämlich den, dass jedes Einkommen, das im Wirtschaftskreislauf neu entsteht, einen Produktionsprozess voraussetzt.“ (</a:t>
            </a:r>
            <a:r>
              <a:rPr lang="de-DE" sz="1800" kern="0" dirty="0" err="1">
                <a:solidFill>
                  <a:srgbClr val="000000"/>
                </a:solidFill>
              </a:rPr>
              <a:t>Guckelsberger</a:t>
            </a:r>
            <a:r>
              <a:rPr lang="de-DE" sz="1800" kern="0" dirty="0">
                <a:solidFill>
                  <a:srgbClr val="000000"/>
                </a:solidFill>
              </a:rPr>
              <a:t>, U., Kronenberger, S., 2000, S. 177).</a:t>
            </a:r>
          </a:p>
          <a:p>
            <a:endParaRPr lang="de-DE" sz="1800" dirty="0"/>
          </a:p>
        </p:txBody>
      </p:sp>
      <p:sp>
        <p:nvSpPr>
          <p:cNvPr id="3" name="Titel 2"/>
          <p:cNvSpPr>
            <a:spLocks noGrp="1"/>
          </p:cNvSpPr>
          <p:nvPr>
            <p:ph type="title"/>
          </p:nvPr>
        </p:nvSpPr>
        <p:spPr>
          <a:xfrm>
            <a:off x="360000" y="180000"/>
            <a:ext cx="6783768" cy="905850"/>
          </a:xfrm>
        </p:spPr>
        <p:txBody>
          <a:bodyPr/>
          <a:lstStyle/>
          <a:p>
            <a:r>
              <a:rPr lang="de-DE" dirty="0" smtClean="0"/>
              <a:t>Zitiersysteme – Harvard Methode </a:t>
            </a:r>
            <a:endParaRPr lang="de-DE" dirty="0"/>
          </a:p>
        </p:txBody>
      </p:sp>
    </p:spTree>
    <p:extLst>
      <p:ext uri="{BB962C8B-B14F-4D97-AF65-F5344CB8AC3E}">
        <p14:creationId xmlns:p14="http://schemas.microsoft.com/office/powerpoint/2010/main" val="3553811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FontTx/>
              <a:buChar char="•"/>
            </a:pPr>
            <a:r>
              <a:rPr lang="de-DE" sz="1800" kern="0" dirty="0">
                <a:solidFill>
                  <a:srgbClr val="000000"/>
                </a:solidFill>
              </a:rPr>
              <a:t>Durch eine fortlaufende, hochgestellte Zahl wird die zu kennzeichnende Textstelle abgeschlossen. </a:t>
            </a:r>
          </a:p>
          <a:p>
            <a:pPr marL="200025" lvl="0" indent="-200025" defTabSz="914400" fontAlgn="base">
              <a:spcAft>
                <a:spcPct val="0"/>
              </a:spcAft>
              <a:buFontTx/>
              <a:buChar char="•"/>
            </a:pPr>
            <a:r>
              <a:rPr lang="de-DE" sz="1800" kern="0" dirty="0">
                <a:solidFill>
                  <a:srgbClr val="000000"/>
                </a:solidFill>
              </a:rPr>
              <a:t>Am </a:t>
            </a:r>
            <a:r>
              <a:rPr lang="de-DE" sz="1800" b="1" kern="0" dirty="0">
                <a:solidFill>
                  <a:srgbClr val="000000"/>
                </a:solidFill>
              </a:rPr>
              <a:t>Seitenende </a:t>
            </a:r>
            <a:r>
              <a:rPr lang="de-DE" sz="1800" kern="0" dirty="0">
                <a:solidFill>
                  <a:srgbClr val="000000"/>
                </a:solidFill>
              </a:rPr>
              <a:t>wird die Zahl wiederholt und die entsprechende Quelle angegeben. </a:t>
            </a:r>
          </a:p>
          <a:p>
            <a:pPr marL="200025" lvl="0" indent="-200025" defTabSz="914400" fontAlgn="base">
              <a:spcAft>
                <a:spcPct val="0"/>
              </a:spcAft>
              <a:buFontTx/>
              <a:buChar char="•"/>
            </a:pPr>
            <a:r>
              <a:rPr lang="de-DE" sz="1800" kern="0" dirty="0">
                <a:solidFill>
                  <a:srgbClr val="000000"/>
                </a:solidFill>
              </a:rPr>
              <a:t>Die </a:t>
            </a:r>
            <a:r>
              <a:rPr lang="de-DE" sz="1800" b="1" kern="0" dirty="0">
                <a:solidFill>
                  <a:srgbClr val="000000"/>
                </a:solidFill>
              </a:rPr>
              <a:t>Fußnoten </a:t>
            </a:r>
            <a:r>
              <a:rPr lang="de-DE" sz="1800" kern="0" dirty="0">
                <a:solidFill>
                  <a:srgbClr val="000000"/>
                </a:solidFill>
              </a:rPr>
              <a:t>am Seitenende sind durch einen waagerechten Strich vom Text zu trennen. </a:t>
            </a:r>
          </a:p>
          <a:p>
            <a:pPr marL="576263" lvl="1" indent="-185738" defTabSz="914400" fontAlgn="base">
              <a:spcAft>
                <a:spcPct val="0"/>
              </a:spcAft>
              <a:buNone/>
            </a:pPr>
            <a:endParaRPr lang="de-DE" kern="0" dirty="0">
              <a:solidFill>
                <a:srgbClr val="000000"/>
              </a:solidFill>
            </a:endParaRPr>
          </a:p>
          <a:p>
            <a:pPr marL="200025" lvl="0" indent="-200025" defTabSz="914400" fontAlgn="base">
              <a:spcAft>
                <a:spcPct val="0"/>
              </a:spcAft>
            </a:pPr>
            <a:r>
              <a:rPr lang="de-DE" sz="1800" b="1" kern="0" dirty="0">
                <a:solidFill>
                  <a:srgbClr val="000000"/>
                </a:solidFill>
              </a:rPr>
              <a:t>Beispiel</a:t>
            </a:r>
            <a:r>
              <a:rPr lang="de-DE" sz="1800" kern="0" dirty="0">
                <a:solidFill>
                  <a:srgbClr val="000000"/>
                </a:solidFill>
              </a:rPr>
              <a:t>: </a:t>
            </a:r>
          </a:p>
          <a:p>
            <a:pPr marL="200025" lvl="0" indent="-200025" defTabSz="914400" fontAlgn="base">
              <a:spcAft>
                <a:spcPct val="0"/>
              </a:spcAft>
            </a:pPr>
            <a:r>
              <a:rPr lang="de-DE" sz="1800" kern="0" dirty="0">
                <a:solidFill>
                  <a:srgbClr val="000000"/>
                </a:solidFill>
              </a:rPr>
              <a:t>----------------------------------------------</a:t>
            </a:r>
          </a:p>
          <a:p>
            <a:pPr marL="200025" lvl="0" indent="-200025" defTabSz="914400" fontAlgn="base">
              <a:spcAft>
                <a:spcPct val="0"/>
              </a:spcAft>
            </a:pPr>
            <a:r>
              <a:rPr lang="de-DE" sz="1800" kern="0" baseline="30000" dirty="0">
                <a:solidFill>
                  <a:srgbClr val="000000"/>
                </a:solidFill>
              </a:rPr>
              <a:t>1</a:t>
            </a:r>
            <a:r>
              <a:rPr lang="de-DE" sz="1800" kern="0" dirty="0">
                <a:solidFill>
                  <a:srgbClr val="000000"/>
                </a:solidFill>
              </a:rPr>
              <a:t>Vgl. Baus, Josef: Controlling, 2. Aufl., Berlin 1997, S. 133 ff.</a:t>
            </a:r>
          </a:p>
          <a:p>
            <a:pPr marL="200025" lvl="0" indent="-200025" defTabSz="914400" fontAlgn="base">
              <a:spcAft>
                <a:spcPct val="0"/>
              </a:spcAft>
            </a:pPr>
            <a:r>
              <a:rPr lang="de-DE" sz="1800" kern="0" baseline="30000" dirty="0">
                <a:solidFill>
                  <a:srgbClr val="000000"/>
                </a:solidFill>
              </a:rPr>
              <a:t>2</a:t>
            </a:r>
            <a:r>
              <a:rPr lang="de-DE" sz="1800" kern="0" dirty="0">
                <a:solidFill>
                  <a:srgbClr val="000000"/>
                </a:solidFill>
              </a:rPr>
              <a:t>Hannig, Uwe: Frauen in Führung, in: Personalwirtschaft, Nr. 3/1997, S. 46. </a:t>
            </a:r>
          </a:p>
          <a:p>
            <a:endParaRPr lang="de-DE" sz="1800" dirty="0"/>
          </a:p>
        </p:txBody>
      </p:sp>
      <p:sp>
        <p:nvSpPr>
          <p:cNvPr id="3" name="Titel 2"/>
          <p:cNvSpPr>
            <a:spLocks noGrp="1"/>
          </p:cNvSpPr>
          <p:nvPr>
            <p:ph type="title"/>
          </p:nvPr>
        </p:nvSpPr>
        <p:spPr/>
        <p:txBody>
          <a:bodyPr/>
          <a:lstStyle/>
          <a:p>
            <a:r>
              <a:rPr lang="de-DE" dirty="0" smtClean="0"/>
              <a:t>Zitiersysteme – Fußnote </a:t>
            </a:r>
            <a:endParaRPr lang="de-DE" dirty="0"/>
          </a:p>
        </p:txBody>
      </p:sp>
    </p:spTree>
    <p:extLst>
      <p:ext uri="{BB962C8B-B14F-4D97-AF65-F5344CB8AC3E}">
        <p14:creationId xmlns:p14="http://schemas.microsoft.com/office/powerpoint/2010/main" val="3962150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381126"/>
            <a:ext cx="7571946" cy="4524374"/>
          </a:xfrm>
        </p:spPr>
        <p:txBody>
          <a:bodyPr>
            <a:noAutofit/>
          </a:bodyPr>
          <a:lstStyle/>
          <a:p>
            <a:pPr marL="200025" lvl="0" indent="-200025" defTabSz="914400" fontAlgn="base">
              <a:spcAft>
                <a:spcPct val="0"/>
              </a:spcAft>
              <a:buClr>
                <a:srgbClr val="0033B3"/>
              </a:buClr>
              <a:buSzPct val="120000"/>
            </a:pPr>
            <a:r>
              <a:rPr lang="de-DE" sz="1800" b="1" kern="0" dirty="0">
                <a:solidFill>
                  <a:srgbClr val="000000"/>
                </a:solidFill>
              </a:rPr>
              <a:t>Das Literaturverzeichnis enthält :</a:t>
            </a:r>
          </a:p>
          <a:p>
            <a:pPr marL="200025" lvl="0" indent="-200025" defTabSz="914400" fontAlgn="base">
              <a:spcAft>
                <a:spcPct val="0"/>
              </a:spcAft>
              <a:buClr>
                <a:srgbClr val="0033B3"/>
              </a:buClr>
              <a:buSzPct val="120000"/>
            </a:pPr>
            <a:endParaRPr lang="de-DE" sz="1800" b="1"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eine </a:t>
            </a:r>
            <a:r>
              <a:rPr lang="de-DE" sz="1800" b="1" kern="0" dirty="0">
                <a:solidFill>
                  <a:srgbClr val="000000"/>
                </a:solidFill>
              </a:rPr>
              <a:t>vollständige</a:t>
            </a:r>
            <a:r>
              <a:rPr lang="de-DE" sz="1800" kern="0" dirty="0">
                <a:solidFill>
                  <a:srgbClr val="000000"/>
                </a:solidFill>
              </a:rPr>
              <a:t> Quellenangabe (nur) der zitierten Literatur</a:t>
            </a:r>
          </a:p>
          <a:p>
            <a:pPr marL="200025" lvl="0" indent="-200025" defTabSz="914400" fontAlgn="base">
              <a:spcAft>
                <a:spcPct val="0"/>
              </a:spcAft>
              <a:buSzPct val="120000"/>
              <a:buFontTx/>
              <a:buChar char="•"/>
            </a:pPr>
            <a:r>
              <a:rPr lang="de-DE" sz="1800" kern="0" dirty="0">
                <a:solidFill>
                  <a:srgbClr val="000000"/>
                </a:solidFill>
              </a:rPr>
              <a:t>mit </a:t>
            </a:r>
            <a:r>
              <a:rPr lang="de-DE" sz="1800" b="1" kern="0" dirty="0">
                <a:solidFill>
                  <a:srgbClr val="000000"/>
                </a:solidFill>
              </a:rPr>
              <a:t>ausgeschriebenen </a:t>
            </a:r>
            <a:r>
              <a:rPr lang="de-DE" sz="1800" kern="0" dirty="0">
                <a:solidFill>
                  <a:srgbClr val="000000"/>
                </a:solidFill>
              </a:rPr>
              <a:t>Autorennamen ohne akademischen Titel</a:t>
            </a:r>
          </a:p>
          <a:p>
            <a:pPr marL="200025" lvl="0" indent="-200025" defTabSz="914400" fontAlgn="base">
              <a:spcAft>
                <a:spcPct val="0"/>
              </a:spcAft>
              <a:buSzPct val="120000"/>
              <a:buFontTx/>
              <a:buChar char="•"/>
            </a:pPr>
            <a:r>
              <a:rPr lang="de-DE" sz="1800" kern="0" dirty="0">
                <a:solidFill>
                  <a:srgbClr val="000000"/>
                </a:solidFill>
              </a:rPr>
              <a:t>in </a:t>
            </a:r>
            <a:r>
              <a:rPr lang="de-DE" sz="1800" b="1" kern="0" dirty="0">
                <a:solidFill>
                  <a:srgbClr val="000000"/>
                </a:solidFill>
              </a:rPr>
              <a:t>alphabetischer </a:t>
            </a:r>
            <a:r>
              <a:rPr lang="de-DE" sz="1800" kern="0" dirty="0">
                <a:solidFill>
                  <a:srgbClr val="000000"/>
                </a:solidFill>
              </a:rPr>
              <a:t>Reihenfolge sortiert</a:t>
            </a:r>
          </a:p>
          <a:p>
            <a:pPr marL="200025" lvl="0" indent="-200025" defTabSz="914400" fontAlgn="base">
              <a:spcAft>
                <a:spcPct val="0"/>
              </a:spcAft>
              <a:buSzPct val="120000"/>
              <a:buFontTx/>
              <a:buChar char="•"/>
            </a:pPr>
            <a:r>
              <a:rPr lang="de-DE" sz="1800" kern="0" dirty="0">
                <a:solidFill>
                  <a:srgbClr val="000000"/>
                </a:solidFill>
              </a:rPr>
              <a:t>den </a:t>
            </a:r>
            <a:r>
              <a:rPr lang="de-DE" sz="1800" b="1" kern="0" dirty="0">
                <a:solidFill>
                  <a:srgbClr val="000000"/>
                </a:solidFill>
              </a:rPr>
              <a:t>vollständigen</a:t>
            </a:r>
          </a:p>
          <a:p>
            <a:pPr marL="576263" lvl="1" indent="-185738" defTabSz="914400" fontAlgn="base">
              <a:spcAft>
                <a:spcPct val="0"/>
              </a:spcAft>
              <a:buFontTx/>
              <a:buChar char="-"/>
            </a:pPr>
            <a:r>
              <a:rPr lang="de-DE" kern="0" dirty="0">
                <a:solidFill>
                  <a:srgbClr val="000000"/>
                </a:solidFill>
              </a:rPr>
              <a:t>Titel</a:t>
            </a:r>
          </a:p>
          <a:p>
            <a:pPr marL="576263" lvl="1" indent="-185738" defTabSz="914400" fontAlgn="base">
              <a:spcAft>
                <a:spcPct val="0"/>
              </a:spcAft>
              <a:buFontTx/>
              <a:buChar char="-"/>
            </a:pPr>
            <a:r>
              <a:rPr lang="de-DE" kern="0" dirty="0">
                <a:solidFill>
                  <a:srgbClr val="000000"/>
                </a:solidFill>
              </a:rPr>
              <a:t>Auflage, Band</a:t>
            </a:r>
          </a:p>
          <a:p>
            <a:pPr marL="576263" lvl="1" indent="-185738" defTabSz="914400" fontAlgn="base">
              <a:spcAft>
                <a:spcPct val="0"/>
              </a:spcAft>
              <a:buFontTx/>
              <a:buChar char="-"/>
            </a:pPr>
            <a:r>
              <a:rPr lang="de-DE" kern="0" dirty="0">
                <a:solidFill>
                  <a:srgbClr val="000000"/>
                </a:solidFill>
              </a:rPr>
              <a:t>Erscheinungsort</a:t>
            </a:r>
          </a:p>
          <a:p>
            <a:pPr marL="576263" lvl="1" indent="-185738" defTabSz="914400" fontAlgn="base">
              <a:spcAft>
                <a:spcPct val="0"/>
              </a:spcAft>
              <a:buFontTx/>
              <a:buChar char="-"/>
            </a:pPr>
            <a:r>
              <a:rPr lang="de-DE" kern="0" dirty="0">
                <a:solidFill>
                  <a:srgbClr val="000000"/>
                </a:solidFill>
              </a:rPr>
              <a:t>Erscheinungsjahr</a:t>
            </a:r>
          </a:p>
          <a:p>
            <a:pPr lvl="0" defTabSz="914400" fontAlgn="base">
              <a:spcAft>
                <a:spcPct val="0"/>
              </a:spcAft>
              <a:buSzPct val="120000"/>
            </a:pPr>
            <a:endParaRPr lang="de-DE" sz="1800" kern="0" dirty="0">
              <a:solidFill>
                <a:srgbClr val="000000"/>
              </a:solidFill>
            </a:endParaRPr>
          </a:p>
          <a:p>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340413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314451"/>
            <a:ext cx="7655354" cy="4241800"/>
          </a:xfrm>
        </p:spPr>
        <p:txBody>
          <a:bodyPr>
            <a:noAutofit/>
          </a:bodyPr>
          <a:lstStyle/>
          <a:p>
            <a:pPr marL="200025" lvl="0" indent="-200025" defTabSz="914400" fontAlgn="base">
              <a:spcAft>
                <a:spcPct val="0"/>
              </a:spcAft>
              <a:buSzPct val="120000"/>
              <a:buFontTx/>
              <a:buChar char="•"/>
            </a:pPr>
            <a:r>
              <a:rPr lang="de-DE" sz="1800" b="1" kern="0" dirty="0">
                <a:solidFill>
                  <a:srgbClr val="000000"/>
                </a:solidFill>
              </a:rPr>
              <a:t>Selbständige Bücher</a:t>
            </a:r>
          </a:p>
          <a:p>
            <a:pPr marL="200025" lvl="0" indent="-200025" defTabSz="914400" fontAlgn="base">
              <a:spcAft>
                <a:spcPct val="0"/>
              </a:spcAft>
              <a:buClr>
                <a:srgbClr val="0033B3"/>
              </a:buClr>
              <a:buSzPct val="120000"/>
            </a:pPr>
            <a:endParaRPr lang="de-DE" sz="1800" b="1" kern="0" dirty="0">
              <a:solidFill>
                <a:srgbClr val="000000"/>
              </a:solidFill>
            </a:endParaRPr>
          </a:p>
          <a:p>
            <a:pPr marL="576263" lvl="1" indent="-185738" defTabSz="914400" fontAlgn="base">
              <a:spcAft>
                <a:spcPct val="0"/>
              </a:spcAft>
              <a:buFontTx/>
              <a:buChar char="-"/>
            </a:pPr>
            <a:r>
              <a:rPr lang="de-DE" kern="0" dirty="0">
                <a:solidFill>
                  <a:srgbClr val="000000"/>
                </a:solidFill>
              </a:rPr>
              <a:t>Verfasser (Familienname, Vorname) </a:t>
            </a:r>
          </a:p>
          <a:p>
            <a:pPr marL="576263" lvl="1" indent="-185738" defTabSz="914400" fontAlgn="base">
              <a:spcAft>
                <a:spcPct val="0"/>
              </a:spcAft>
              <a:buFontTx/>
              <a:buChar char="-"/>
            </a:pPr>
            <a:r>
              <a:rPr lang="de-DE" kern="0" dirty="0">
                <a:solidFill>
                  <a:srgbClr val="000000"/>
                </a:solidFill>
              </a:rPr>
              <a:t>Sachtitel (ggf. Untertitel)</a:t>
            </a:r>
          </a:p>
          <a:p>
            <a:pPr marL="576263" lvl="1" indent="-185738" defTabSz="914400" fontAlgn="base">
              <a:spcAft>
                <a:spcPct val="0"/>
              </a:spcAft>
              <a:buFontTx/>
              <a:buChar char="-"/>
            </a:pPr>
            <a:r>
              <a:rPr lang="de-DE" kern="0" dirty="0">
                <a:solidFill>
                  <a:srgbClr val="000000"/>
                </a:solidFill>
              </a:rPr>
              <a:t>Auflage, wenn mehr als eine existiert (ggf. Bandangabe)</a:t>
            </a:r>
          </a:p>
          <a:p>
            <a:pPr marL="576263" lvl="1" indent="-185738" defTabSz="914400" fontAlgn="base">
              <a:spcAft>
                <a:spcPct val="0"/>
              </a:spcAft>
              <a:buFontTx/>
              <a:buChar char="-"/>
            </a:pPr>
            <a:r>
              <a:rPr lang="de-DE" kern="0" dirty="0">
                <a:solidFill>
                  <a:srgbClr val="000000"/>
                </a:solidFill>
              </a:rPr>
              <a:t>Erscheinungsort(e)</a:t>
            </a:r>
          </a:p>
          <a:p>
            <a:pPr marL="576263" lvl="1" indent="-185738" defTabSz="914400" fontAlgn="base">
              <a:spcAft>
                <a:spcPct val="0"/>
              </a:spcAft>
              <a:buFontTx/>
              <a:buChar char="-"/>
            </a:pPr>
            <a:r>
              <a:rPr lang="de-DE" kern="0" dirty="0">
                <a:solidFill>
                  <a:srgbClr val="000000"/>
                </a:solidFill>
              </a:rPr>
              <a:t>Erscheinungsjahr</a:t>
            </a:r>
          </a:p>
          <a:p>
            <a:pPr marL="390525" lvl="1" indent="0" defTabSz="914400" fontAlgn="base">
              <a:spcAft>
                <a:spcPct val="0"/>
              </a:spcAft>
              <a:buNone/>
            </a:pPr>
            <a:endParaRPr lang="de-DE" sz="800" kern="0" dirty="0">
              <a:solidFill>
                <a:srgbClr val="000000"/>
              </a:solidFill>
            </a:endParaRPr>
          </a:p>
          <a:p>
            <a:pPr marL="200025" lvl="0" indent="-200025" defTabSz="914400" fontAlgn="base">
              <a:spcAft>
                <a:spcPct val="0"/>
              </a:spcAft>
              <a:buClr>
                <a:srgbClr val="0033B3"/>
              </a:buClr>
              <a:buSzPct val="120000"/>
            </a:pPr>
            <a:r>
              <a:rPr lang="de-DE" sz="1800" b="1" kern="0" dirty="0">
                <a:solidFill>
                  <a:srgbClr val="000000"/>
                </a:solidFill>
              </a:rPr>
              <a:t>Beispiele: </a:t>
            </a:r>
          </a:p>
          <a:p>
            <a:pPr marL="200025" lvl="0" indent="-200025" defTabSz="914400" fontAlgn="base">
              <a:spcAft>
                <a:spcPct val="0"/>
              </a:spcAft>
              <a:buClr>
                <a:srgbClr val="0033B3"/>
              </a:buClr>
              <a:buSzPct val="120000"/>
            </a:pPr>
            <a:r>
              <a:rPr lang="de-DE" sz="1800" kern="0" dirty="0">
                <a:solidFill>
                  <a:srgbClr val="000000"/>
                </a:solidFill>
              </a:rPr>
              <a:t>Baus, Josef: Controlling, 2. Aufl., Berlin 1997.</a:t>
            </a:r>
          </a:p>
          <a:p>
            <a:pPr marL="200025" lvl="0" indent="-200025" defTabSz="914400" fontAlgn="base">
              <a:spcAft>
                <a:spcPct val="0"/>
              </a:spcAft>
              <a:buClr>
                <a:srgbClr val="0033B3"/>
              </a:buClr>
              <a:buSzPct val="120000"/>
            </a:pPr>
            <a:r>
              <a:rPr lang="de-DE" sz="1800" kern="0" dirty="0" err="1">
                <a:solidFill>
                  <a:srgbClr val="000000"/>
                </a:solidFill>
              </a:rPr>
              <a:t>Guckelsberger</a:t>
            </a:r>
            <a:r>
              <a:rPr lang="de-DE" sz="1800" kern="0" dirty="0">
                <a:solidFill>
                  <a:srgbClr val="000000"/>
                </a:solidFill>
              </a:rPr>
              <a:t>, Ulli/ Kronenberger, Stefan: Grundzüge der Volkswirtschaftslehre: Lehr- und Übungsbuch, 2. Aufl., Ludwigshafen 2000.</a:t>
            </a:r>
          </a:p>
          <a:p>
            <a:pPr marL="200025" lvl="0" indent="-200025" defTabSz="914400" fontAlgn="base">
              <a:spcAft>
                <a:spcPct val="0"/>
              </a:spcAft>
              <a:buClr>
                <a:srgbClr val="0033B3"/>
              </a:buClr>
              <a:buSzPct val="120000"/>
            </a:pPr>
            <a:r>
              <a:rPr lang="de-DE" sz="1800" kern="0" dirty="0" err="1">
                <a:solidFill>
                  <a:srgbClr val="000000"/>
                </a:solidFill>
              </a:rPr>
              <a:t>Hannig</a:t>
            </a:r>
            <a:r>
              <a:rPr lang="de-DE" sz="1800" kern="0" dirty="0">
                <a:solidFill>
                  <a:srgbClr val="000000"/>
                </a:solidFill>
              </a:rPr>
              <a:t>, Uwe/ Schwab, Wolfgang: Entwicklung eines Managementinformations-systems, Stuttgart 1997.</a:t>
            </a:r>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1823541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95375" y="1266825"/>
            <a:ext cx="7962900" cy="4876799"/>
          </a:xfrm>
        </p:spPr>
        <p:txBody>
          <a:bodyPr>
            <a:noAutofit/>
          </a:bodyPr>
          <a:lstStyle/>
          <a:p>
            <a:pPr marL="177800" lvl="0" indent="-177800" defTabSz="914400" fontAlgn="base">
              <a:spcAft>
                <a:spcPct val="0"/>
              </a:spcAft>
              <a:buSzPct val="120000"/>
              <a:buFontTx/>
              <a:buChar char="•"/>
            </a:pPr>
            <a:r>
              <a:rPr lang="de-DE" sz="1800" b="1" kern="0" dirty="0">
                <a:solidFill>
                  <a:srgbClr val="000000"/>
                </a:solidFill>
              </a:rPr>
              <a:t>Aufsätze aus Sammelwerken</a:t>
            </a:r>
          </a:p>
          <a:p>
            <a:pPr marL="576263" lvl="1" indent="-185738" defTabSz="914400" fontAlgn="base">
              <a:spcAft>
                <a:spcPct val="0"/>
              </a:spcAft>
              <a:buFontTx/>
              <a:buChar char="-"/>
            </a:pPr>
            <a:r>
              <a:rPr lang="de-DE" kern="0" dirty="0">
                <a:solidFill>
                  <a:srgbClr val="000000"/>
                </a:solidFill>
              </a:rPr>
              <a:t>Verfasser (Familienname, Vorname) </a:t>
            </a:r>
          </a:p>
          <a:p>
            <a:pPr marL="576263" lvl="1" indent="-185738" defTabSz="914400" fontAlgn="base">
              <a:spcAft>
                <a:spcPct val="0"/>
              </a:spcAft>
              <a:buFontTx/>
              <a:buChar char="-"/>
            </a:pPr>
            <a:r>
              <a:rPr lang="de-DE" kern="0" dirty="0">
                <a:solidFill>
                  <a:srgbClr val="000000"/>
                </a:solidFill>
              </a:rPr>
              <a:t>Sachtitel des Aufsatzes (ggf. Untertitel) </a:t>
            </a:r>
          </a:p>
          <a:p>
            <a:pPr marL="576263" lvl="1" indent="-185738" defTabSz="914400" fontAlgn="base">
              <a:spcAft>
                <a:spcPct val="0"/>
              </a:spcAft>
              <a:buFontTx/>
              <a:buChar char="-"/>
            </a:pPr>
            <a:r>
              <a:rPr lang="de-DE" kern="0" dirty="0">
                <a:solidFill>
                  <a:srgbClr val="000000"/>
                </a:solidFill>
              </a:rPr>
              <a:t>Herausgeber </a:t>
            </a:r>
          </a:p>
          <a:p>
            <a:pPr marL="576263" lvl="1" indent="-185738" defTabSz="914400" fontAlgn="base">
              <a:spcAft>
                <a:spcPct val="0"/>
              </a:spcAft>
              <a:buFontTx/>
              <a:buChar char="-"/>
            </a:pPr>
            <a:r>
              <a:rPr lang="de-DE" kern="0" dirty="0">
                <a:solidFill>
                  <a:srgbClr val="000000"/>
                </a:solidFill>
              </a:rPr>
              <a:t>Titel des Sammelwerks</a:t>
            </a:r>
          </a:p>
          <a:p>
            <a:pPr marL="576263" lvl="1" indent="-185738" defTabSz="914400" fontAlgn="base">
              <a:spcAft>
                <a:spcPct val="0"/>
              </a:spcAft>
              <a:buFontTx/>
              <a:buChar char="-"/>
            </a:pPr>
            <a:r>
              <a:rPr lang="de-DE" kern="0" dirty="0">
                <a:solidFill>
                  <a:srgbClr val="000000"/>
                </a:solidFill>
              </a:rPr>
              <a:t>Auflage, wenn mehr als eine existiert (ggf. Bandangabe)</a:t>
            </a:r>
          </a:p>
          <a:p>
            <a:pPr marL="576263" lvl="1" indent="-185738" defTabSz="914400" fontAlgn="base">
              <a:spcAft>
                <a:spcPct val="0"/>
              </a:spcAft>
              <a:buFontTx/>
              <a:buChar char="-"/>
            </a:pPr>
            <a:r>
              <a:rPr lang="de-DE" kern="0" dirty="0">
                <a:solidFill>
                  <a:srgbClr val="000000"/>
                </a:solidFill>
              </a:rPr>
              <a:t>Erscheinungsort(e)</a:t>
            </a:r>
          </a:p>
          <a:p>
            <a:pPr marL="576263" lvl="1" indent="-185738" defTabSz="914400" fontAlgn="base">
              <a:spcAft>
                <a:spcPct val="0"/>
              </a:spcAft>
              <a:buFontTx/>
              <a:buChar char="-"/>
            </a:pPr>
            <a:r>
              <a:rPr lang="de-DE" kern="0" dirty="0">
                <a:solidFill>
                  <a:srgbClr val="000000"/>
                </a:solidFill>
              </a:rPr>
              <a:t>Erscheinungsjahr</a:t>
            </a:r>
          </a:p>
          <a:p>
            <a:pPr marL="576263" lvl="1" indent="-185738" defTabSz="914400" fontAlgn="base">
              <a:spcAft>
                <a:spcPct val="0"/>
              </a:spcAft>
              <a:buFontTx/>
              <a:buChar char="-"/>
            </a:pPr>
            <a:r>
              <a:rPr lang="de-DE" kern="0" dirty="0">
                <a:solidFill>
                  <a:srgbClr val="000000"/>
                </a:solidFill>
              </a:rPr>
              <a:t>Erste und letzte Seite des Aufsatzes</a:t>
            </a:r>
          </a:p>
          <a:p>
            <a:pPr marL="576263" lvl="1" indent="-185738" defTabSz="914400" fontAlgn="base">
              <a:spcAft>
                <a:spcPct val="0"/>
              </a:spcAft>
              <a:buClr>
                <a:srgbClr val="ED1126"/>
              </a:buClr>
              <a:buFontTx/>
              <a:buChar char="-"/>
            </a:pPr>
            <a:endParaRPr lang="de-DE" sz="800" kern="0" dirty="0">
              <a:solidFill>
                <a:srgbClr val="000000"/>
              </a:solidFill>
            </a:endParaRPr>
          </a:p>
          <a:p>
            <a:pPr marL="177800" lvl="0" indent="-177800" defTabSz="914400" fontAlgn="base">
              <a:spcAft>
                <a:spcPct val="0"/>
              </a:spcAft>
              <a:buClr>
                <a:srgbClr val="0033B3"/>
              </a:buClr>
              <a:buSzPct val="120000"/>
            </a:pPr>
            <a:r>
              <a:rPr lang="de-DE" sz="1800" b="1" kern="0" dirty="0">
                <a:solidFill>
                  <a:srgbClr val="000000"/>
                </a:solidFill>
              </a:rPr>
              <a:t>Beispiel: </a:t>
            </a:r>
          </a:p>
          <a:p>
            <a:pPr marL="177800" lvl="0" indent="-177800" defTabSz="914400" fontAlgn="base">
              <a:spcAft>
                <a:spcPct val="0"/>
              </a:spcAft>
              <a:buClr>
                <a:srgbClr val="0033B3"/>
              </a:buClr>
              <a:buSzPct val="120000"/>
            </a:pPr>
            <a:r>
              <a:rPr lang="de-DE" sz="1800" kern="0" dirty="0" err="1">
                <a:solidFill>
                  <a:srgbClr val="000000"/>
                </a:solidFill>
              </a:rPr>
              <a:t>Dögl</a:t>
            </a:r>
            <a:r>
              <a:rPr lang="de-DE" sz="1800" kern="0" dirty="0">
                <a:solidFill>
                  <a:srgbClr val="000000"/>
                </a:solidFill>
              </a:rPr>
              <a:t>, Rudolf: Plädoyer und methodischer Ansatz für eine Technikorientierung im Innovationsmanagement, in: </a:t>
            </a:r>
            <a:r>
              <a:rPr lang="de-DE" sz="1800" kern="0" dirty="0" err="1">
                <a:solidFill>
                  <a:srgbClr val="000000"/>
                </a:solidFill>
              </a:rPr>
              <a:t>Kremin</a:t>
            </a:r>
            <a:r>
              <a:rPr lang="de-DE" sz="1800" kern="0" dirty="0">
                <a:solidFill>
                  <a:srgbClr val="000000"/>
                </a:solidFill>
              </a:rPr>
              <a:t>-Buch, Beate/ Unger, Fritz/ Walz, Hartmut (Hrsg.): Managementschriften, Band I, Ludwigshafen 1997, S. 80-105.</a:t>
            </a:r>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1334087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266826"/>
            <a:ext cx="7571946" cy="4241800"/>
          </a:xfrm>
        </p:spPr>
        <p:txBody>
          <a:bodyPr>
            <a:noAutofit/>
          </a:bodyPr>
          <a:lstStyle/>
          <a:p>
            <a:pPr marL="266700" lvl="0" indent="-266700" defTabSz="914400" fontAlgn="base">
              <a:spcAft>
                <a:spcPct val="0"/>
              </a:spcAft>
              <a:buSzPct val="120000"/>
              <a:buFontTx/>
              <a:buChar char="•"/>
            </a:pPr>
            <a:r>
              <a:rPr lang="de-DE" sz="1800" b="1" kern="0" dirty="0">
                <a:solidFill>
                  <a:srgbClr val="000000"/>
                </a:solidFill>
              </a:rPr>
              <a:t>Aufsätze aus Zeitschriften</a:t>
            </a:r>
          </a:p>
          <a:p>
            <a:pPr marL="631825" lvl="1" indent="-185738" defTabSz="914400" fontAlgn="base">
              <a:spcAft>
                <a:spcPct val="0"/>
              </a:spcAft>
              <a:buFontTx/>
              <a:buChar char="-"/>
            </a:pPr>
            <a:r>
              <a:rPr lang="de-DE" kern="0" dirty="0">
                <a:solidFill>
                  <a:srgbClr val="000000"/>
                </a:solidFill>
              </a:rPr>
              <a:t>Verfasser (Familienname, Vorname) </a:t>
            </a:r>
          </a:p>
          <a:p>
            <a:pPr marL="631825" lvl="1" indent="-185738" defTabSz="914400" fontAlgn="base">
              <a:spcAft>
                <a:spcPct val="0"/>
              </a:spcAft>
              <a:buFontTx/>
              <a:buChar char="-"/>
            </a:pPr>
            <a:r>
              <a:rPr lang="de-DE" kern="0" dirty="0">
                <a:solidFill>
                  <a:srgbClr val="000000"/>
                </a:solidFill>
              </a:rPr>
              <a:t>Sachtitel des Aufsatzes (ggf. Untertitel)</a:t>
            </a:r>
          </a:p>
          <a:p>
            <a:pPr marL="631825" lvl="1" indent="-185738" defTabSz="914400" fontAlgn="base">
              <a:spcAft>
                <a:spcPct val="0"/>
              </a:spcAft>
              <a:buFontTx/>
              <a:buChar char="-"/>
            </a:pPr>
            <a:r>
              <a:rPr lang="de-DE" kern="0" dirty="0">
                <a:solidFill>
                  <a:srgbClr val="000000"/>
                </a:solidFill>
              </a:rPr>
              <a:t>Titel der Zeitschrift (eingeleitet durch „in:“ )</a:t>
            </a:r>
          </a:p>
          <a:p>
            <a:pPr marL="631825" lvl="1" indent="-185738" defTabSz="914400" fontAlgn="base">
              <a:spcAft>
                <a:spcPct val="0"/>
              </a:spcAft>
              <a:buFontTx/>
              <a:buChar char="-"/>
            </a:pPr>
            <a:r>
              <a:rPr lang="de-DE" kern="0" dirty="0">
                <a:solidFill>
                  <a:srgbClr val="000000"/>
                </a:solidFill>
              </a:rPr>
              <a:t>Jahrgang</a:t>
            </a:r>
          </a:p>
          <a:p>
            <a:pPr marL="631825" lvl="1" indent="-185738" defTabSz="914400" fontAlgn="base">
              <a:spcAft>
                <a:spcPct val="0"/>
              </a:spcAft>
              <a:buFontTx/>
              <a:buChar char="-"/>
            </a:pPr>
            <a:r>
              <a:rPr lang="de-DE" kern="0" dirty="0">
                <a:solidFill>
                  <a:srgbClr val="000000"/>
                </a:solidFill>
              </a:rPr>
              <a:t>Heftnummer</a:t>
            </a:r>
          </a:p>
          <a:p>
            <a:pPr marL="631825" lvl="1" indent="-185738" defTabSz="914400" fontAlgn="base">
              <a:spcAft>
                <a:spcPct val="0"/>
              </a:spcAft>
              <a:buFontTx/>
              <a:buChar char="-"/>
            </a:pPr>
            <a:r>
              <a:rPr lang="de-DE" kern="0" dirty="0">
                <a:solidFill>
                  <a:srgbClr val="000000"/>
                </a:solidFill>
              </a:rPr>
              <a:t>Erscheinungsjahr</a:t>
            </a:r>
          </a:p>
          <a:p>
            <a:pPr marL="631825" lvl="1" indent="-185738" defTabSz="914400" fontAlgn="base">
              <a:spcAft>
                <a:spcPct val="0"/>
              </a:spcAft>
              <a:buFontTx/>
              <a:buChar char="-"/>
            </a:pPr>
            <a:r>
              <a:rPr lang="de-DE" kern="0" dirty="0">
                <a:solidFill>
                  <a:srgbClr val="000000"/>
                </a:solidFill>
              </a:rPr>
              <a:t>Erste und letzte Seite des Aufsatzes</a:t>
            </a:r>
          </a:p>
          <a:p>
            <a:pPr marL="631825" lvl="1" indent="-185738" defTabSz="914400" fontAlgn="base">
              <a:spcAft>
                <a:spcPct val="0"/>
              </a:spcAft>
              <a:buClr>
                <a:srgbClr val="ED1126"/>
              </a:buClr>
              <a:buFontTx/>
              <a:buChar char="-"/>
            </a:pPr>
            <a:endParaRPr lang="de-DE" sz="800" kern="0" dirty="0">
              <a:solidFill>
                <a:srgbClr val="000000"/>
              </a:solidFill>
            </a:endParaRPr>
          </a:p>
          <a:p>
            <a:pPr marL="266700" lvl="0" indent="-266700" defTabSz="914400" fontAlgn="base">
              <a:spcAft>
                <a:spcPct val="0"/>
              </a:spcAft>
              <a:buClr>
                <a:srgbClr val="0033B3"/>
              </a:buClr>
              <a:buSzPct val="120000"/>
            </a:pPr>
            <a:r>
              <a:rPr lang="de-DE" sz="1800" b="1" kern="0" dirty="0">
                <a:solidFill>
                  <a:srgbClr val="000000"/>
                </a:solidFill>
              </a:rPr>
              <a:t>Beispiele: </a:t>
            </a:r>
          </a:p>
          <a:p>
            <a:pPr marL="266700" lvl="0" indent="-266700" defTabSz="914400" fontAlgn="base">
              <a:spcAft>
                <a:spcPct val="0"/>
              </a:spcAft>
              <a:buClr>
                <a:srgbClr val="0033B3"/>
              </a:buClr>
              <a:buSzPct val="120000"/>
            </a:pPr>
            <a:r>
              <a:rPr lang="de-DE" sz="1800" kern="0" dirty="0" err="1">
                <a:solidFill>
                  <a:srgbClr val="000000"/>
                </a:solidFill>
              </a:rPr>
              <a:t>Hannig</a:t>
            </a:r>
            <a:r>
              <a:rPr lang="de-DE" sz="1800" kern="0" dirty="0">
                <a:solidFill>
                  <a:srgbClr val="000000"/>
                </a:solidFill>
              </a:rPr>
              <a:t>, Uwe: Frauen in Führung, in: Personalwirtschaft, Nr. 4/1997, S. 46-47.</a:t>
            </a:r>
          </a:p>
          <a:p>
            <a:pPr marL="266700" lvl="0" indent="-266700" defTabSz="914400" fontAlgn="base">
              <a:spcAft>
                <a:spcPct val="0"/>
              </a:spcAft>
              <a:buClr>
                <a:srgbClr val="0033B3"/>
              </a:buClr>
              <a:buSzPct val="120000"/>
            </a:pPr>
            <a:r>
              <a:rPr lang="de-DE" sz="1800" kern="0" dirty="0" err="1">
                <a:solidFill>
                  <a:srgbClr val="000000"/>
                </a:solidFill>
              </a:rPr>
              <a:t>Kals</a:t>
            </a:r>
            <a:r>
              <a:rPr lang="de-DE" sz="1800" kern="0" dirty="0">
                <a:solidFill>
                  <a:srgbClr val="000000"/>
                </a:solidFill>
              </a:rPr>
              <a:t>, Johannes/ Stein, Rolf: Plädoyer für integriertes Qualitäts- und Umweltmanagement, in: Der Betriebsleiter, 36. Jahrgang, Nr. 3/1995, S. 62-66.</a:t>
            </a:r>
          </a:p>
          <a:p>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3448830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21946" y="1390651"/>
            <a:ext cx="7571946" cy="4241800"/>
          </a:xfrm>
        </p:spPr>
        <p:txBody>
          <a:bodyPr>
            <a:noAutofit/>
          </a:bodyPr>
          <a:lstStyle/>
          <a:p>
            <a:pPr marL="200025" lvl="0" indent="-200025" defTabSz="914400" fontAlgn="base">
              <a:spcAft>
                <a:spcPct val="0"/>
              </a:spcAft>
              <a:buSzPct val="120000"/>
              <a:buFontTx/>
              <a:buChar char="•"/>
            </a:pPr>
            <a:r>
              <a:rPr lang="de-DE" sz="1800" b="1" kern="0" dirty="0">
                <a:solidFill>
                  <a:srgbClr val="000000"/>
                </a:solidFill>
              </a:rPr>
              <a:t>Beiträge aus dem Internet</a:t>
            </a:r>
          </a:p>
          <a:p>
            <a:pPr marL="200025" lvl="0" indent="-200025" defTabSz="914400" fontAlgn="base">
              <a:spcAft>
                <a:spcPct val="0"/>
              </a:spcAft>
              <a:buClr>
                <a:srgbClr val="0033B3"/>
              </a:buClr>
              <a:buSzPct val="120000"/>
            </a:pPr>
            <a:endParaRPr lang="de-DE" sz="1800" b="1" kern="0" dirty="0">
              <a:solidFill>
                <a:srgbClr val="000000"/>
              </a:solidFill>
            </a:endParaRPr>
          </a:p>
          <a:p>
            <a:pPr marL="576263" lvl="1" indent="-185738" defTabSz="914400" fontAlgn="base">
              <a:spcAft>
                <a:spcPct val="0"/>
              </a:spcAft>
              <a:buFontTx/>
              <a:buChar char="-"/>
            </a:pPr>
            <a:r>
              <a:rPr lang="de-DE" kern="0" dirty="0">
                <a:solidFill>
                  <a:srgbClr val="000000"/>
                </a:solidFill>
              </a:rPr>
              <a:t>Verfasser (Familienname, Vorname: falls vorhanden, sonst o. V. = ohne Verfasser)</a:t>
            </a:r>
          </a:p>
          <a:p>
            <a:pPr marL="576263" lvl="1" indent="-185738" defTabSz="914400" fontAlgn="base">
              <a:spcAft>
                <a:spcPct val="0"/>
              </a:spcAft>
              <a:buFontTx/>
              <a:buChar char="-"/>
            </a:pPr>
            <a:r>
              <a:rPr lang="de-DE" kern="0" dirty="0">
                <a:solidFill>
                  <a:srgbClr val="000000"/>
                </a:solidFill>
              </a:rPr>
              <a:t>Sachtitel des Beitrages (ggf. Untertitel)</a:t>
            </a:r>
          </a:p>
          <a:p>
            <a:pPr marL="576263" lvl="1" indent="-185738" defTabSz="914400" fontAlgn="base">
              <a:spcAft>
                <a:spcPct val="0"/>
              </a:spcAft>
              <a:buFontTx/>
              <a:buChar char="-"/>
            </a:pPr>
            <a:r>
              <a:rPr lang="de-DE" kern="0" dirty="0">
                <a:solidFill>
                  <a:srgbClr val="000000"/>
                </a:solidFill>
              </a:rPr>
              <a:t>Datum des Ausdruckes</a:t>
            </a:r>
          </a:p>
          <a:p>
            <a:pPr marL="576263" lvl="1" indent="-185738" defTabSz="914400" fontAlgn="base">
              <a:spcAft>
                <a:spcPct val="0"/>
              </a:spcAft>
              <a:buFontTx/>
              <a:buChar char="-"/>
            </a:pPr>
            <a:r>
              <a:rPr lang="de-DE" kern="0" dirty="0">
                <a:solidFill>
                  <a:srgbClr val="000000"/>
                </a:solidFill>
              </a:rPr>
              <a:t>Internetadresse (mit Stand bzw. Abrufdatum)</a:t>
            </a:r>
          </a:p>
          <a:p>
            <a:pPr marL="576263" lvl="1" indent="-185738" defTabSz="914400" fontAlgn="base">
              <a:spcAft>
                <a:spcPct val="0"/>
              </a:spcAft>
              <a:buClr>
                <a:srgbClr val="ED1126"/>
              </a:buClr>
              <a:buFontTx/>
              <a:buChar char="-"/>
            </a:pPr>
            <a:endParaRPr lang="de-DE" kern="0" dirty="0">
              <a:solidFill>
                <a:srgbClr val="000000"/>
              </a:solidFill>
            </a:endParaRPr>
          </a:p>
          <a:p>
            <a:pPr marL="200025" lvl="0" indent="-200025" defTabSz="914400" fontAlgn="base">
              <a:spcAft>
                <a:spcPct val="0"/>
              </a:spcAft>
              <a:buClr>
                <a:srgbClr val="0033B3"/>
              </a:buClr>
              <a:buSzPct val="120000"/>
            </a:pPr>
            <a:r>
              <a:rPr lang="de-DE" sz="1800" b="1" kern="0" dirty="0">
                <a:solidFill>
                  <a:srgbClr val="000000"/>
                </a:solidFill>
              </a:rPr>
              <a:t>Beispiel: </a:t>
            </a:r>
          </a:p>
          <a:p>
            <a:pPr marL="200025" lvl="0" indent="-200025" defTabSz="914400" fontAlgn="base">
              <a:spcAft>
                <a:spcPct val="0"/>
              </a:spcAft>
              <a:buClr>
                <a:srgbClr val="0033B3"/>
              </a:buClr>
              <a:buSzPct val="120000"/>
            </a:pPr>
            <a:r>
              <a:rPr lang="en-GB" sz="1800" kern="0" dirty="0">
                <a:solidFill>
                  <a:srgbClr val="000000"/>
                </a:solidFill>
              </a:rPr>
              <a:t>Foley, Lisa A./ Gross, David J. (2000): Are Consumers Well Informed About Prescription Drugs? The Impact of Printed Direct-to-Consumer Advertising – </a:t>
            </a:r>
            <a:r>
              <a:rPr lang="en-GB" sz="1800" kern="0" dirty="0" err="1">
                <a:solidFill>
                  <a:srgbClr val="000000"/>
                </a:solidFill>
              </a:rPr>
              <a:t>Executivesummary</a:t>
            </a:r>
            <a:r>
              <a:rPr lang="en-GB" sz="1800" kern="0" dirty="0">
                <a:solidFill>
                  <a:srgbClr val="000000"/>
                </a:solidFill>
              </a:rPr>
              <a:t>,</a:t>
            </a:r>
          </a:p>
          <a:p>
            <a:pPr marL="200025" lvl="0" indent="-200025" defTabSz="914400" fontAlgn="base">
              <a:spcAft>
                <a:spcPct val="0"/>
              </a:spcAft>
              <a:buClr>
                <a:srgbClr val="0033B3"/>
              </a:buClr>
              <a:buSzPct val="120000"/>
            </a:pPr>
            <a:r>
              <a:rPr lang="en-GB" sz="1800" u="sng" kern="0" dirty="0">
                <a:solidFill>
                  <a:srgbClr val="0033B3"/>
                </a:solidFill>
              </a:rPr>
              <a:t>http://assets.aarp.org/rgcenter/health/2000_04_advertising.pdf</a:t>
            </a:r>
            <a:r>
              <a:rPr lang="en-GB" sz="1800" kern="0" dirty="0">
                <a:solidFill>
                  <a:srgbClr val="000000"/>
                </a:solidFill>
              </a:rPr>
              <a:t> [05.11.2016].</a:t>
            </a:r>
            <a:endParaRPr lang="de-DE" sz="1800" kern="0" dirty="0">
              <a:solidFill>
                <a:srgbClr val="000000"/>
              </a:solidFill>
            </a:endParaRPr>
          </a:p>
          <a:p>
            <a:endParaRPr lang="de-DE" sz="1800" dirty="0"/>
          </a:p>
        </p:txBody>
      </p:sp>
      <p:sp>
        <p:nvSpPr>
          <p:cNvPr id="3" name="Titel 2"/>
          <p:cNvSpPr>
            <a:spLocks noGrp="1"/>
          </p:cNvSpPr>
          <p:nvPr>
            <p:ph type="title"/>
          </p:nvPr>
        </p:nvSpPr>
        <p:spPr/>
        <p:txBody>
          <a:bodyPr/>
          <a:lstStyle/>
          <a:p>
            <a:r>
              <a:rPr lang="de-DE" dirty="0"/>
              <a:t>Literaturverzeichnis</a:t>
            </a:r>
          </a:p>
        </p:txBody>
      </p:sp>
    </p:spTree>
    <p:extLst>
      <p:ext uri="{BB962C8B-B14F-4D97-AF65-F5344CB8AC3E}">
        <p14:creationId xmlns:p14="http://schemas.microsoft.com/office/powerpoint/2010/main" val="295158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smtClean="0">
                <a:solidFill>
                  <a:schemeClr val="tx1"/>
                </a:solidFill>
                <a:latin typeface="Arial" panose="020B0604020202020204" pitchFamily="34" charset="0"/>
                <a:cs typeface="Arial" panose="020B0604020202020204" pitchFamily="34" charset="0"/>
              </a:rPr>
              <a:t>Warum ein Exposé? </a:t>
            </a:r>
            <a:endParaRPr lang="de-DE" sz="2400" b="1" dirty="0">
              <a:solidFill>
                <a:schemeClr val="tx1"/>
              </a:solidFill>
              <a:latin typeface="Arial" panose="020B0604020202020204" pitchFamily="34" charset="0"/>
              <a:cs typeface="Arial" panose="020B0604020202020204" pitchFamily="34" charset="0"/>
            </a:endParaRPr>
          </a:p>
        </p:txBody>
      </p:sp>
      <p:sp>
        <p:nvSpPr>
          <p:cNvPr id="2" name="Textfeld 1"/>
          <p:cNvSpPr txBox="1"/>
          <p:nvPr/>
        </p:nvSpPr>
        <p:spPr>
          <a:xfrm flipH="1">
            <a:off x="250114" y="1318922"/>
            <a:ext cx="10651678" cy="1338828"/>
          </a:xfrm>
          <a:prstGeom prst="rect">
            <a:avLst/>
          </a:prstGeom>
          <a:noFill/>
        </p:spPr>
        <p:txBody>
          <a:bodyPr wrap="square" rtlCol="0">
            <a:spAutoFit/>
          </a:bodyPr>
          <a:lstStyle/>
          <a:p>
            <a:pPr lvl="0">
              <a:lnSpc>
                <a:spcPct val="150000"/>
              </a:lnSpc>
            </a:pPr>
            <a:r>
              <a:rPr lang="en-US" b="1" dirty="0">
                <a:latin typeface="Arial" panose="020B0604020202020204" pitchFamily="34" charset="0"/>
                <a:cs typeface="Arial" panose="020B0604020202020204" pitchFamily="34" charset="0"/>
              </a:rPr>
              <a:t>Exposé</a:t>
            </a:r>
            <a:r>
              <a:rPr lang="en-US" dirty="0">
                <a:latin typeface="Arial" panose="020B0604020202020204" pitchFamily="34" charset="0"/>
                <a:cs typeface="Arial" panose="020B0604020202020204" pitchFamily="34" charset="0"/>
              </a:rPr>
              <a:t> = Die </a:t>
            </a:r>
            <a:r>
              <a:rPr lang="en-US" dirty="0" err="1">
                <a:latin typeface="Arial" panose="020B0604020202020204" pitchFamily="34" charset="0"/>
                <a:cs typeface="Arial" panose="020B0604020202020204" pitchFamily="34" charset="0"/>
              </a:rPr>
              <a:t>Vorstellung</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Vorhabens</a:t>
            </a:r>
            <a:r>
              <a:rPr lang="en-US" dirty="0">
                <a:latin typeface="Arial" panose="020B0604020202020204" pitchFamily="34" charset="0"/>
                <a:cs typeface="Arial" panose="020B0604020202020204" pitchFamily="34" charset="0"/>
              </a:rPr>
              <a:t> und der </a:t>
            </a:r>
            <a:r>
              <a:rPr lang="en-US" dirty="0" err="1">
                <a:latin typeface="Arial" panose="020B0604020202020204" pitchFamily="34" charset="0"/>
                <a:cs typeface="Arial" panose="020B0604020202020204" pitchFamily="34" charset="0"/>
              </a:rPr>
              <a:t>wichtigsten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Bestandteile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lvl="0">
              <a:lnSpc>
                <a:spcPct val="150000"/>
              </a:lnSpc>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Ihrer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Bachelorarbeit</a:t>
            </a:r>
            <a:r>
              <a:rPr lang="en-US" dirty="0" smtClean="0">
                <a:latin typeface="Arial" panose="020B0604020202020204" pitchFamily="34" charset="0"/>
                <a:cs typeface="Arial" panose="020B0604020202020204" pitchFamily="34" charset="0"/>
              </a:rPr>
              <a:t>;</a:t>
            </a:r>
          </a:p>
          <a:p>
            <a:pPr lvl="0">
              <a:lnSpc>
                <a:spcPct val="150000"/>
              </a:lnSpc>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Zur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Vorlage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Ihrem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Betreuer</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für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Sie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selbst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als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Orientierung</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Leitfaden</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79" y="2822004"/>
            <a:ext cx="3640762" cy="2616798"/>
          </a:xfrm>
          <a:prstGeom prst="rect">
            <a:avLst/>
          </a:prstGeom>
        </p:spPr>
      </p:pic>
      <p:sp>
        <p:nvSpPr>
          <p:cNvPr id="5" name="Textfeld 4"/>
          <p:cNvSpPr txBox="1"/>
          <p:nvPr/>
        </p:nvSpPr>
        <p:spPr>
          <a:xfrm>
            <a:off x="1269402" y="5428045"/>
            <a:ext cx="1441998" cy="276999"/>
          </a:xfrm>
          <a:prstGeom prst="rect">
            <a:avLst/>
          </a:prstGeom>
          <a:noFill/>
        </p:spPr>
        <p:txBody>
          <a:bodyPr wrap="none" rtlCol="0">
            <a:spAutoFit/>
          </a:bodyPr>
          <a:lstStyle/>
          <a:p>
            <a:r>
              <a:rPr lang="de-DE" sz="1200" dirty="0" smtClean="0"/>
              <a:t>Quelle: pixabay.com</a:t>
            </a:r>
            <a:endParaRPr lang="de-DE" sz="1200" dirty="0"/>
          </a:p>
        </p:txBody>
      </p:sp>
    </p:spTree>
    <p:extLst>
      <p:ext uri="{BB962C8B-B14F-4D97-AF65-F5344CB8AC3E}">
        <p14:creationId xmlns:p14="http://schemas.microsoft.com/office/powerpoint/2010/main" val="3086413826"/>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r>
              <a:rPr lang="de-DE" sz="1800" kern="0" dirty="0">
                <a:solidFill>
                  <a:srgbClr val="000000"/>
                </a:solidFill>
              </a:rPr>
              <a:t>Ein Anhang ist nicht zwingend vorgeschrieben, kann aber eine sinnvolle Ergänzung des Textes sein. </a:t>
            </a:r>
          </a:p>
          <a:p>
            <a:pPr marL="200025" lvl="0" indent="-200025" defTabSz="914400" fontAlgn="base">
              <a:spcAft>
                <a:spcPct val="0"/>
              </a:spcAft>
              <a:buClr>
                <a:srgbClr val="ED1126"/>
              </a:buClr>
              <a:buSzPct val="120000"/>
              <a:buFontTx/>
              <a:buChar char="•"/>
            </a:pPr>
            <a:endParaRPr lang="de-DE" sz="1800"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Hier werden Abbildungen, Tabellen und Übersichten zusammengefasst, die </a:t>
            </a:r>
            <a:r>
              <a:rPr lang="de-DE" sz="1800" b="1" kern="0" dirty="0">
                <a:solidFill>
                  <a:srgbClr val="000000"/>
                </a:solidFill>
              </a:rPr>
              <a:t>über </a:t>
            </a:r>
            <a:r>
              <a:rPr lang="de-DE" sz="1800" kern="0" dirty="0">
                <a:solidFill>
                  <a:srgbClr val="000000"/>
                </a:solidFill>
              </a:rPr>
              <a:t>das allgemeine Verständnis des Themas hinausgehen. </a:t>
            </a:r>
          </a:p>
          <a:p>
            <a:pPr marL="200025" lvl="0" indent="-200025" defTabSz="914400" fontAlgn="base">
              <a:spcAft>
                <a:spcPct val="0"/>
              </a:spcAft>
              <a:buClr>
                <a:srgbClr val="ED1126"/>
              </a:buClr>
              <a:buSzPct val="120000"/>
              <a:buFontTx/>
              <a:buChar char="•"/>
            </a:pPr>
            <a:endParaRPr lang="de-DE" sz="1800" kern="0" dirty="0">
              <a:solidFill>
                <a:srgbClr val="000000"/>
              </a:solidFill>
            </a:endParaRPr>
          </a:p>
          <a:p>
            <a:pPr marL="200025" lvl="0" indent="-200025" defTabSz="914400" fontAlgn="base">
              <a:spcAft>
                <a:spcPct val="0"/>
              </a:spcAft>
              <a:buClr>
                <a:schemeClr val="tx1"/>
              </a:buClr>
              <a:buSzPct val="120000"/>
              <a:buFontTx/>
              <a:buChar char="•"/>
            </a:pPr>
            <a:r>
              <a:rPr lang="de-DE" sz="1800" kern="0" dirty="0">
                <a:solidFill>
                  <a:srgbClr val="000000"/>
                </a:solidFill>
              </a:rPr>
              <a:t>Bei einer </a:t>
            </a:r>
            <a:r>
              <a:rPr lang="de-DE" sz="1800" b="1" kern="0" dirty="0">
                <a:solidFill>
                  <a:srgbClr val="000000"/>
                </a:solidFill>
              </a:rPr>
              <a:t>praxisbezogenen Arbeit </a:t>
            </a:r>
            <a:r>
              <a:rPr lang="de-DE" sz="1800" kern="0" dirty="0">
                <a:solidFill>
                  <a:srgbClr val="000000"/>
                </a:solidFill>
              </a:rPr>
              <a:t>sind die Fragebögen, Formulare etc. unbedingt in den Anhang aufzunehmen.</a:t>
            </a:r>
          </a:p>
          <a:p>
            <a:pPr marL="200025" lvl="0" indent="-200025" defTabSz="914400" fontAlgn="base">
              <a:spcAft>
                <a:spcPct val="0"/>
              </a:spcAft>
              <a:buClr>
                <a:srgbClr val="ED1126"/>
              </a:buClr>
              <a:buSzPct val="120000"/>
              <a:buFontTx/>
              <a:buChar char="•"/>
            </a:pPr>
            <a:endParaRPr lang="de-DE" sz="1800" kern="0" dirty="0">
              <a:solidFill>
                <a:srgbClr val="000000"/>
              </a:solidFill>
            </a:endParaRPr>
          </a:p>
          <a:p>
            <a:pPr marL="200025" lvl="0" indent="-200025" defTabSz="914400" fontAlgn="base">
              <a:spcAft>
                <a:spcPct val="0"/>
              </a:spcAft>
              <a:buSzPct val="120000"/>
              <a:buFontTx/>
              <a:buChar char="•"/>
            </a:pPr>
            <a:r>
              <a:rPr lang="de-DE" sz="1800" kern="0" dirty="0">
                <a:solidFill>
                  <a:srgbClr val="000000"/>
                </a:solidFill>
              </a:rPr>
              <a:t>Darstellungen im Anhang werden </a:t>
            </a:r>
            <a:r>
              <a:rPr lang="de-DE" sz="1800" b="1" kern="0" dirty="0">
                <a:solidFill>
                  <a:srgbClr val="000000"/>
                </a:solidFill>
              </a:rPr>
              <a:t>neu </a:t>
            </a:r>
            <a:r>
              <a:rPr lang="de-DE" sz="1800" kern="0" dirty="0">
                <a:solidFill>
                  <a:srgbClr val="000000"/>
                </a:solidFill>
              </a:rPr>
              <a:t>durchnummeriert, wobei sich eine Kennzeichnung empfiehlt, die sich von Darstellungen im Text unterscheidet (z.B. A1, A2, A3 ...)</a:t>
            </a:r>
          </a:p>
          <a:p>
            <a:endParaRPr lang="de-DE" sz="1800" dirty="0"/>
          </a:p>
        </p:txBody>
      </p:sp>
      <p:sp>
        <p:nvSpPr>
          <p:cNvPr id="3" name="Titel 2"/>
          <p:cNvSpPr>
            <a:spLocks noGrp="1"/>
          </p:cNvSpPr>
          <p:nvPr>
            <p:ph type="title"/>
          </p:nvPr>
        </p:nvSpPr>
        <p:spPr/>
        <p:txBody>
          <a:bodyPr/>
          <a:lstStyle/>
          <a:p>
            <a:r>
              <a:rPr lang="de-DE" dirty="0"/>
              <a:t>Anhang</a:t>
            </a:r>
          </a:p>
        </p:txBody>
      </p:sp>
    </p:spTree>
    <p:extLst>
      <p:ext uri="{BB962C8B-B14F-4D97-AF65-F5344CB8AC3E}">
        <p14:creationId xmlns:p14="http://schemas.microsoft.com/office/powerpoint/2010/main" val="3536189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lvl="0" algn="ctr" defTabSz="914400" fontAlgn="base">
              <a:spcAft>
                <a:spcPct val="0"/>
              </a:spcAft>
              <a:buClr>
                <a:srgbClr val="0033B3"/>
              </a:buClr>
              <a:buSzPct val="120000"/>
            </a:pPr>
            <a:r>
              <a:rPr lang="de-DE" sz="1800" b="1" kern="0" dirty="0">
                <a:solidFill>
                  <a:srgbClr val="000000"/>
                </a:solidFill>
              </a:rPr>
              <a:t>Eidesstattliche Erklärung</a:t>
            </a:r>
          </a:p>
          <a:p>
            <a:pPr lvl="0" defTabSz="914400" fontAlgn="base">
              <a:spcAft>
                <a:spcPct val="0"/>
              </a:spcAft>
              <a:buClr>
                <a:srgbClr val="0033B3"/>
              </a:buClr>
              <a:buSzPct val="120000"/>
            </a:pPr>
            <a:endParaRPr lang="de-DE" sz="1800" kern="0" dirty="0">
              <a:solidFill>
                <a:srgbClr val="000000"/>
              </a:solidFill>
            </a:endParaRPr>
          </a:p>
          <a:p>
            <a:pPr lvl="0" defTabSz="914400" fontAlgn="base">
              <a:spcAft>
                <a:spcPct val="0"/>
              </a:spcAft>
              <a:buClr>
                <a:srgbClr val="0033B3"/>
              </a:buClr>
              <a:buSzPct val="120000"/>
            </a:pPr>
            <a:r>
              <a:rPr lang="de-DE" sz="1800" kern="0" dirty="0">
                <a:solidFill>
                  <a:srgbClr val="000000"/>
                </a:solidFill>
              </a:rPr>
              <a:t>Ich versichere an Eides statt, dass ich die beiliegende Abschlussarbeit / Seminararbeit selbständig und ohne Benutzung anderer als der angegebenen Quellen und Hilfsmittel angefertigt und die den benutzten Quellen wörtlich oder inhaltlich entnommenen Stellen als solche kenntlich gemacht habe.</a:t>
            </a:r>
          </a:p>
          <a:p>
            <a:pPr lvl="0" defTabSz="914400" fontAlgn="base">
              <a:spcAft>
                <a:spcPct val="0"/>
              </a:spcAft>
              <a:buClr>
                <a:srgbClr val="0033B3"/>
              </a:buClr>
              <a:buSzPct val="120000"/>
            </a:pPr>
            <a:r>
              <a:rPr lang="de-DE" sz="1800" kern="0" dirty="0">
                <a:solidFill>
                  <a:srgbClr val="000000"/>
                </a:solidFill>
              </a:rPr>
              <a:t> </a:t>
            </a:r>
          </a:p>
          <a:p>
            <a:pPr lvl="0" defTabSz="914400" fontAlgn="base">
              <a:spcAft>
                <a:spcPct val="0"/>
              </a:spcAft>
              <a:buClr>
                <a:srgbClr val="0033B3"/>
              </a:buClr>
              <a:buSzPct val="120000"/>
            </a:pPr>
            <a:r>
              <a:rPr lang="de-DE" sz="1800" kern="0" dirty="0">
                <a:solidFill>
                  <a:srgbClr val="000000"/>
                </a:solidFill>
              </a:rPr>
              <a:t>Ich bin mir bewusst, dass eine falsche Erklärung rechtliche Folgen haben wird. </a:t>
            </a:r>
          </a:p>
          <a:p>
            <a:pPr lvl="0" defTabSz="914400" fontAlgn="base">
              <a:spcAft>
                <a:spcPct val="0"/>
              </a:spcAft>
              <a:buClr>
                <a:srgbClr val="0033B3"/>
              </a:buClr>
              <a:buSzPct val="120000"/>
            </a:pPr>
            <a:r>
              <a:rPr lang="de-DE" sz="1800" kern="0" dirty="0">
                <a:solidFill>
                  <a:srgbClr val="000000"/>
                </a:solidFill>
              </a:rPr>
              <a:t> </a:t>
            </a:r>
          </a:p>
          <a:p>
            <a:pPr lvl="0" defTabSz="914400" fontAlgn="base">
              <a:spcAft>
                <a:spcPct val="0"/>
              </a:spcAft>
              <a:buClr>
                <a:srgbClr val="0033B3"/>
              </a:buClr>
              <a:buSzPct val="120000"/>
            </a:pPr>
            <a:endParaRPr lang="de-DE" sz="1800" kern="0" dirty="0">
              <a:solidFill>
                <a:srgbClr val="000000"/>
              </a:solidFill>
            </a:endParaRPr>
          </a:p>
          <a:p>
            <a:pPr lvl="0" defTabSz="914400" fontAlgn="base">
              <a:spcAft>
                <a:spcPct val="0"/>
              </a:spcAft>
              <a:buClr>
                <a:srgbClr val="0033B3"/>
              </a:buClr>
              <a:buSzPct val="120000"/>
            </a:pPr>
            <a:r>
              <a:rPr lang="de-DE" sz="1800" kern="0" dirty="0">
                <a:solidFill>
                  <a:srgbClr val="000000"/>
                </a:solidFill>
              </a:rPr>
              <a:t>Ludwigshafen, den __ . __ . </a:t>
            </a:r>
            <a:r>
              <a:rPr lang="de-DE" sz="1800" kern="0" dirty="0" smtClean="0">
                <a:solidFill>
                  <a:srgbClr val="000000"/>
                </a:solidFill>
              </a:rPr>
              <a:t>2021</a:t>
            </a:r>
            <a:r>
              <a:rPr lang="de-DE" sz="1800" kern="0" dirty="0">
                <a:solidFill>
                  <a:srgbClr val="000000"/>
                </a:solidFill>
              </a:rPr>
              <a:t>		___________________</a:t>
            </a:r>
          </a:p>
          <a:p>
            <a:pPr lvl="0" defTabSz="914400" fontAlgn="base">
              <a:spcAft>
                <a:spcPct val="0"/>
              </a:spcAft>
              <a:buClr>
                <a:srgbClr val="0033B3"/>
              </a:buClr>
              <a:buSzPct val="120000"/>
            </a:pPr>
            <a:r>
              <a:rPr lang="de-DE" sz="1800" kern="0" dirty="0">
                <a:solidFill>
                  <a:srgbClr val="000000"/>
                </a:solidFill>
              </a:rPr>
              <a:t>						</a:t>
            </a:r>
            <a:r>
              <a:rPr lang="de-DE" sz="1800" kern="0" baseline="30000" dirty="0">
                <a:solidFill>
                  <a:srgbClr val="000000"/>
                </a:solidFill>
              </a:rPr>
              <a:t>Unterschrift</a:t>
            </a:r>
          </a:p>
          <a:p>
            <a:endParaRPr lang="de-DE" sz="1800" dirty="0"/>
          </a:p>
        </p:txBody>
      </p:sp>
      <p:sp>
        <p:nvSpPr>
          <p:cNvPr id="3" name="Titel 2"/>
          <p:cNvSpPr>
            <a:spLocks noGrp="1"/>
          </p:cNvSpPr>
          <p:nvPr>
            <p:ph type="title"/>
          </p:nvPr>
        </p:nvSpPr>
        <p:spPr/>
        <p:txBody>
          <a:bodyPr/>
          <a:lstStyle/>
          <a:p>
            <a:r>
              <a:rPr lang="de-DE" dirty="0"/>
              <a:t>Eidesstattliche Erklärung</a:t>
            </a:r>
          </a:p>
        </p:txBody>
      </p:sp>
    </p:spTree>
    <p:extLst>
      <p:ext uri="{BB962C8B-B14F-4D97-AF65-F5344CB8AC3E}">
        <p14:creationId xmlns:p14="http://schemas.microsoft.com/office/powerpoint/2010/main" val="3544100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88925"/>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de-DE" sz="2000" b="1" dirty="0">
                <a:solidFill>
                  <a:schemeClr val="tx1"/>
                </a:solidFill>
                <a:latin typeface="Arial" panose="020B0604020202020204" pitchFamily="34" charset="0"/>
                <a:cs typeface="Arial" panose="020B0604020202020204" pitchFamily="34" charset="0"/>
              </a:rPr>
              <a:t>Kriterien an wissenschaftliche Arbeiten</a:t>
            </a:r>
          </a:p>
        </p:txBody>
      </p:sp>
      <p:graphicFrame>
        <p:nvGraphicFramePr>
          <p:cNvPr id="3" name="Tabelle 2"/>
          <p:cNvGraphicFramePr>
            <a:graphicFrameLocks noGrp="1"/>
          </p:cNvGraphicFramePr>
          <p:nvPr/>
        </p:nvGraphicFramePr>
        <p:xfrm>
          <a:off x="390525" y="855663"/>
          <a:ext cx="8286750" cy="5578475"/>
        </p:xfrm>
        <a:graphic>
          <a:graphicData uri="http://schemas.openxmlformats.org/drawingml/2006/table">
            <a:tbl>
              <a:tblPr firstRow="1" bandRow="1">
                <a:tableStyleId>{EB344D84-9AFB-497E-A393-DC336BA19D2E}</a:tableStyleId>
              </a:tblPr>
              <a:tblGrid>
                <a:gridCol w="2247900">
                  <a:extLst>
                    <a:ext uri="{9D8B030D-6E8A-4147-A177-3AD203B41FA5}">
                      <a16:colId xmlns:a16="http://schemas.microsoft.com/office/drawing/2014/main" xmlns="" val="20000"/>
                    </a:ext>
                  </a:extLst>
                </a:gridCol>
                <a:gridCol w="6038850">
                  <a:extLst>
                    <a:ext uri="{9D8B030D-6E8A-4147-A177-3AD203B41FA5}">
                      <a16:colId xmlns:a16="http://schemas.microsoft.com/office/drawing/2014/main" xmlns="" val="20001"/>
                    </a:ext>
                  </a:extLst>
                </a:gridCol>
              </a:tblGrid>
              <a:tr h="365790">
                <a:tc>
                  <a:txBody>
                    <a:bodyPr/>
                    <a:lstStyle/>
                    <a:p>
                      <a:r>
                        <a:rPr lang="de-DE" sz="1800" b="1" dirty="0">
                          <a:solidFill>
                            <a:srgbClr val="003366"/>
                          </a:solidFill>
                        </a:rPr>
                        <a:t>Kriterium</a:t>
                      </a:r>
                    </a:p>
                  </a:txBody>
                  <a:tcPr marT="45718" marB="45718">
                    <a:solidFill>
                      <a:srgbClr val="FFCB2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a:solidFill>
                            <a:srgbClr val="003366"/>
                          </a:solidFill>
                        </a:rPr>
                        <a:t>Beschreibung</a:t>
                      </a:r>
                    </a:p>
                  </a:txBody>
                  <a:tcPr marT="45718" marB="45718">
                    <a:solidFill>
                      <a:srgbClr val="FFCB25"/>
                    </a:solidFill>
                  </a:tcPr>
                </a:tc>
                <a:extLst>
                  <a:ext uri="{0D108BD9-81ED-4DB2-BD59-A6C34878D82A}">
                    <a16:rowId xmlns:a16="http://schemas.microsoft.com/office/drawing/2014/main" xmlns="" val="10000"/>
                  </a:ext>
                </a:extLst>
              </a:tr>
              <a:tr h="1737562">
                <a:tc>
                  <a:txBody>
                    <a:bodyPr/>
                    <a:lstStyle/>
                    <a:p>
                      <a:endParaRPr lang="de-DE" sz="1800" b="1" dirty="0">
                        <a:solidFill>
                          <a:srgbClr val="003366"/>
                        </a:solidFill>
                      </a:endParaRPr>
                    </a:p>
                    <a:p>
                      <a:r>
                        <a:rPr lang="de-DE" sz="1800" b="1" dirty="0">
                          <a:solidFill>
                            <a:srgbClr val="003366"/>
                          </a:solidFill>
                        </a:rPr>
                        <a:t>Problemerfassung </a:t>
                      </a:r>
                    </a:p>
                  </a:txBody>
                  <a:tcPr marT="45718" marB="45718"/>
                </a:tc>
                <a:tc>
                  <a:txBody>
                    <a:bodyPr/>
                    <a:lstStyle/>
                    <a:p>
                      <a:endParaRPr lang="de-DE" sz="1800" b="0" dirty="0">
                        <a:solidFill>
                          <a:srgbClr val="003366"/>
                        </a:solidFill>
                      </a:endParaRPr>
                    </a:p>
                    <a:p>
                      <a:r>
                        <a:rPr lang="de-DE" sz="1800" b="0" dirty="0">
                          <a:solidFill>
                            <a:srgbClr val="003366"/>
                          </a:solidFill>
                        </a:rPr>
                        <a:t>Das Thema ist in die wissenschaftliche und praxisorientierte Diskussion eingeordnet und die Forschungsfragen und die Zielsetzung werden hergeleitet und explizit formuliert.</a:t>
                      </a:r>
                    </a:p>
                    <a:p>
                      <a:endParaRPr lang="de-DE" sz="1800" dirty="0">
                        <a:solidFill>
                          <a:srgbClr val="003366"/>
                        </a:solidFill>
                      </a:endParaRPr>
                    </a:p>
                  </a:txBody>
                  <a:tcPr marT="45718" marB="45718"/>
                </a:tc>
                <a:extLst>
                  <a:ext uri="{0D108BD9-81ED-4DB2-BD59-A6C34878D82A}">
                    <a16:rowId xmlns:a16="http://schemas.microsoft.com/office/drawing/2014/main" xmlns="" val="10001"/>
                  </a:ext>
                </a:extLst>
              </a:tr>
              <a:tr h="2011916">
                <a:tc>
                  <a:txBody>
                    <a:bodyPr/>
                    <a:lstStyle/>
                    <a:p>
                      <a:endParaRPr lang="de-DE" sz="1800" b="1" dirty="0">
                        <a:solidFill>
                          <a:srgbClr val="003366"/>
                        </a:solidFill>
                      </a:endParaRPr>
                    </a:p>
                    <a:p>
                      <a:r>
                        <a:rPr lang="de-DE" sz="1800" b="1" dirty="0">
                          <a:solidFill>
                            <a:srgbClr val="003366"/>
                          </a:solidFill>
                        </a:rPr>
                        <a:t>Strukturierung</a:t>
                      </a:r>
                    </a:p>
                  </a:txBody>
                  <a:tcPr marT="45718" marB="45718"/>
                </a:tc>
                <a:tc>
                  <a:txBody>
                    <a:bodyPr/>
                    <a:lstStyle/>
                    <a:p>
                      <a:endParaRPr lang="de-DE" sz="1800" b="0" dirty="0">
                        <a:solidFill>
                          <a:srgbClr val="003366"/>
                        </a:solidFill>
                      </a:endParaRPr>
                    </a:p>
                    <a:p>
                      <a:r>
                        <a:rPr lang="de-DE" sz="1800" b="0" dirty="0">
                          <a:solidFill>
                            <a:srgbClr val="003366"/>
                          </a:solidFill>
                        </a:rPr>
                        <a:t>Die Arbeit zeigt eine analytische, aus Daten, Fakten oder Literatur schließende Vorgehensweise. Schwerpunkte werden gesetzt und begründet, Zusammenhänge und Abhängigkeiten erkannt und angesprochen. Ein roter Faden ist in der Arbeit erkennbar</a:t>
                      </a:r>
                    </a:p>
                    <a:p>
                      <a:endParaRPr lang="de-DE" sz="1800" dirty="0">
                        <a:solidFill>
                          <a:srgbClr val="003366"/>
                        </a:solidFill>
                      </a:endParaRPr>
                    </a:p>
                  </a:txBody>
                  <a:tcPr marT="45718" marB="45718"/>
                </a:tc>
                <a:extLst>
                  <a:ext uri="{0D108BD9-81ED-4DB2-BD59-A6C34878D82A}">
                    <a16:rowId xmlns:a16="http://schemas.microsoft.com/office/drawing/2014/main" xmlns="" val="10002"/>
                  </a:ext>
                </a:extLst>
              </a:tr>
              <a:tr h="1463207">
                <a:tc>
                  <a:txBody>
                    <a:bodyPr/>
                    <a:lstStyle/>
                    <a:p>
                      <a:endParaRPr lang="de-DE" sz="1800" b="1" dirty="0">
                        <a:solidFill>
                          <a:srgbClr val="003366"/>
                        </a:solidFill>
                      </a:endParaRPr>
                    </a:p>
                    <a:p>
                      <a:r>
                        <a:rPr lang="de-DE" sz="1800" b="1" dirty="0">
                          <a:solidFill>
                            <a:srgbClr val="003366"/>
                          </a:solidFill>
                        </a:rPr>
                        <a:t>Problemlösung</a:t>
                      </a:r>
                    </a:p>
                  </a:txBody>
                  <a:tcPr marT="45718" marB="45718"/>
                </a:tc>
                <a:tc>
                  <a:txBody>
                    <a:bodyPr/>
                    <a:lstStyle/>
                    <a:p>
                      <a:endParaRPr lang="de-DE" sz="1800" b="0" dirty="0">
                        <a:solidFill>
                          <a:srgbClr val="003366"/>
                        </a:solidFill>
                      </a:endParaRPr>
                    </a:p>
                    <a:p>
                      <a:r>
                        <a:rPr lang="de-DE" sz="1800" b="0" dirty="0">
                          <a:solidFill>
                            <a:srgbClr val="003366"/>
                          </a:solidFill>
                        </a:rPr>
                        <a:t>Wichtige Ergebnisse sind zusammengefasst und eine eindeutige Problemlösung als Antwort auf die Zielsetzung ist ersichtlich.</a:t>
                      </a:r>
                    </a:p>
                    <a:p>
                      <a:endParaRPr lang="de-DE" sz="1800" dirty="0">
                        <a:solidFill>
                          <a:srgbClr val="003366"/>
                        </a:solidFill>
                      </a:endParaRPr>
                    </a:p>
                  </a:txBody>
                  <a:tcPr marT="45718" marB="45718"/>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3824938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de-DE" sz="2000" b="1" dirty="0">
                <a:solidFill>
                  <a:schemeClr val="tx1"/>
                </a:solidFill>
                <a:latin typeface="Arial" panose="020B0604020202020204" pitchFamily="34" charset="0"/>
                <a:cs typeface="Arial" panose="020B0604020202020204" pitchFamily="34" charset="0"/>
              </a:rPr>
              <a:t>Kriterien an wissenschaftliche Arbeiten</a:t>
            </a:r>
          </a:p>
        </p:txBody>
      </p:sp>
      <p:graphicFrame>
        <p:nvGraphicFramePr>
          <p:cNvPr id="3" name="Tabelle 2"/>
          <p:cNvGraphicFramePr>
            <a:graphicFrameLocks noGrp="1"/>
          </p:cNvGraphicFramePr>
          <p:nvPr>
            <p:extLst>
              <p:ext uri="{D42A27DB-BD31-4B8C-83A1-F6EECF244321}">
                <p14:modId xmlns:p14="http://schemas.microsoft.com/office/powerpoint/2010/main" val="2942953870"/>
              </p:ext>
            </p:extLst>
          </p:nvPr>
        </p:nvGraphicFramePr>
        <p:xfrm>
          <a:off x="390525" y="1581150"/>
          <a:ext cx="8439150" cy="3840282"/>
        </p:xfrm>
        <a:graphic>
          <a:graphicData uri="http://schemas.openxmlformats.org/drawingml/2006/table">
            <a:tbl>
              <a:tblPr firstRow="1" bandRow="1">
                <a:tableStyleId>{EB344D84-9AFB-497E-A393-DC336BA19D2E}</a:tableStyleId>
              </a:tblPr>
              <a:tblGrid>
                <a:gridCol w="2209800">
                  <a:extLst>
                    <a:ext uri="{9D8B030D-6E8A-4147-A177-3AD203B41FA5}">
                      <a16:colId xmlns:a16="http://schemas.microsoft.com/office/drawing/2014/main" xmlns="" val="20000"/>
                    </a:ext>
                  </a:extLst>
                </a:gridCol>
                <a:gridCol w="6229350">
                  <a:extLst>
                    <a:ext uri="{9D8B030D-6E8A-4147-A177-3AD203B41FA5}">
                      <a16:colId xmlns:a16="http://schemas.microsoft.com/office/drawing/2014/main" xmlns="" val="20001"/>
                    </a:ext>
                  </a:extLst>
                </a:gridCol>
              </a:tblGrid>
              <a:tr h="365686">
                <a:tc>
                  <a:txBody>
                    <a:bodyPr/>
                    <a:lstStyle/>
                    <a:p>
                      <a:r>
                        <a:rPr lang="de-DE" sz="1800" b="1" dirty="0">
                          <a:solidFill>
                            <a:srgbClr val="003366"/>
                          </a:solidFill>
                        </a:rPr>
                        <a:t>Kriterium</a:t>
                      </a:r>
                    </a:p>
                  </a:txBody>
                  <a:tcPr marT="45687" marB="45687">
                    <a:solidFill>
                      <a:srgbClr val="FFCB2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a:solidFill>
                            <a:srgbClr val="003366"/>
                          </a:solidFill>
                        </a:rPr>
                        <a:t>Beschreibung</a:t>
                      </a:r>
                    </a:p>
                  </a:txBody>
                  <a:tcPr marT="45687" marB="45687">
                    <a:solidFill>
                      <a:srgbClr val="FFCB25"/>
                    </a:solidFill>
                  </a:tcPr>
                </a:tc>
                <a:extLst>
                  <a:ext uri="{0D108BD9-81ED-4DB2-BD59-A6C34878D82A}">
                    <a16:rowId xmlns:a16="http://schemas.microsoft.com/office/drawing/2014/main" xmlns="" val="10000"/>
                  </a:ext>
                </a:extLst>
              </a:tr>
              <a:tr h="1737239">
                <a:tc>
                  <a:txBody>
                    <a:bodyPr/>
                    <a:lstStyle/>
                    <a:p>
                      <a:endParaRPr lang="de-DE" sz="1800" b="1">
                        <a:solidFill>
                          <a:srgbClr val="003366"/>
                        </a:solidFill>
                      </a:endParaRPr>
                    </a:p>
                    <a:p>
                      <a:r>
                        <a:rPr lang="de-DE" sz="1800" b="1">
                          <a:solidFill>
                            <a:srgbClr val="003366"/>
                          </a:solidFill>
                        </a:rPr>
                        <a:t>Innovation</a:t>
                      </a:r>
                      <a:endParaRPr lang="de-DE" sz="1800" b="1" dirty="0">
                        <a:solidFill>
                          <a:srgbClr val="003366"/>
                        </a:solidFill>
                      </a:endParaRPr>
                    </a:p>
                  </a:txBody>
                  <a:tcPr marT="45687" marB="45687"/>
                </a:tc>
                <a:tc>
                  <a:txBody>
                    <a:bodyPr/>
                    <a:lstStyle/>
                    <a:p>
                      <a:endParaRPr lang="de-DE" sz="1800" b="0" dirty="0">
                        <a:solidFill>
                          <a:srgbClr val="003366"/>
                        </a:solidFill>
                      </a:endParaRPr>
                    </a:p>
                    <a:p>
                      <a:r>
                        <a:rPr lang="de-DE" sz="1800" b="0" dirty="0">
                          <a:solidFill>
                            <a:srgbClr val="003366"/>
                          </a:solidFill>
                        </a:rPr>
                        <a:t>Je nach Thema wird Innovation durch kreative Lösungsfindung, eigene Beispiele, Systematisierungen oder Auswertungen, die kreative Verknüpfung oder Weiterentwicklung von Ansätzen bzw. Modellen deutlich.</a:t>
                      </a:r>
                    </a:p>
                    <a:p>
                      <a:endParaRPr lang="de-DE" sz="1800" dirty="0">
                        <a:solidFill>
                          <a:srgbClr val="003366"/>
                        </a:solidFill>
                      </a:endParaRPr>
                    </a:p>
                  </a:txBody>
                  <a:tcPr marT="45687" marB="45687"/>
                </a:tc>
                <a:extLst>
                  <a:ext uri="{0D108BD9-81ED-4DB2-BD59-A6C34878D82A}">
                    <a16:rowId xmlns:a16="http://schemas.microsoft.com/office/drawing/2014/main" xmlns="" val="10001"/>
                  </a:ext>
                </a:extLst>
              </a:tr>
              <a:tr h="1737239">
                <a:tc>
                  <a:txBody>
                    <a:bodyPr/>
                    <a:lstStyle/>
                    <a:p>
                      <a:endParaRPr lang="de-DE" sz="1800" b="1" dirty="0">
                        <a:solidFill>
                          <a:srgbClr val="003366"/>
                        </a:solidFill>
                      </a:endParaRPr>
                    </a:p>
                    <a:p>
                      <a:r>
                        <a:rPr lang="de-DE" sz="1800" b="1" dirty="0">
                          <a:solidFill>
                            <a:srgbClr val="003366"/>
                          </a:solidFill>
                        </a:rPr>
                        <a:t>Wissenschaftliche Methoden</a:t>
                      </a:r>
                    </a:p>
                  </a:txBody>
                  <a:tcPr marT="45687" marB="45687"/>
                </a:tc>
                <a:tc>
                  <a:txBody>
                    <a:bodyPr/>
                    <a:lstStyle/>
                    <a:p>
                      <a:endParaRPr lang="de-DE" sz="1800" b="0" dirty="0">
                        <a:solidFill>
                          <a:srgbClr val="003366"/>
                        </a:solidFill>
                      </a:endParaRPr>
                    </a:p>
                    <a:p>
                      <a:r>
                        <a:rPr lang="de-DE" sz="1800" b="0" dirty="0">
                          <a:solidFill>
                            <a:srgbClr val="003366"/>
                          </a:solidFill>
                        </a:rPr>
                        <a:t>Argumente werden durch theoretische und empirische</a:t>
                      </a:r>
                    </a:p>
                    <a:p>
                      <a:r>
                        <a:rPr lang="de-DE" sz="1800" b="0" dirty="0">
                          <a:solidFill>
                            <a:srgbClr val="003366"/>
                          </a:solidFill>
                        </a:rPr>
                        <a:t>Quellen belegt bzw. logisch abgeleitet. Einschlägige Ansätze werden korrekt dargestellt und Forschungsinstrumente angemessen eingesetzt.</a:t>
                      </a:r>
                    </a:p>
                    <a:p>
                      <a:endParaRPr lang="de-DE" sz="1800" dirty="0">
                        <a:solidFill>
                          <a:srgbClr val="003366"/>
                        </a:solidFill>
                      </a:endParaRPr>
                    </a:p>
                  </a:txBody>
                  <a:tcPr marT="45687" marB="45687"/>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9749894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98450"/>
            <a:ext cx="8174037" cy="59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b="1" dirty="0">
                <a:solidFill>
                  <a:schemeClr val="tx1"/>
                </a:solidFill>
                <a:latin typeface="Arial" panose="020B0604020202020204" pitchFamily="34" charset="0"/>
                <a:cs typeface="Arial" panose="020B0604020202020204" pitchFamily="34" charset="0"/>
              </a:rPr>
              <a:t>Kriterien an wissenschaftliche Arbeiten</a:t>
            </a:r>
          </a:p>
        </p:txBody>
      </p:sp>
      <p:graphicFrame>
        <p:nvGraphicFramePr>
          <p:cNvPr id="3" name="Tabelle 2"/>
          <p:cNvGraphicFramePr>
            <a:graphicFrameLocks noGrp="1"/>
          </p:cNvGraphicFramePr>
          <p:nvPr>
            <p:extLst>
              <p:ext uri="{D42A27DB-BD31-4B8C-83A1-F6EECF244321}">
                <p14:modId xmlns:p14="http://schemas.microsoft.com/office/powerpoint/2010/main" val="1259192373"/>
              </p:ext>
            </p:extLst>
          </p:nvPr>
        </p:nvGraphicFramePr>
        <p:xfrm>
          <a:off x="390525" y="1409700"/>
          <a:ext cx="8439150" cy="4389439"/>
        </p:xfrm>
        <a:graphic>
          <a:graphicData uri="http://schemas.openxmlformats.org/drawingml/2006/table">
            <a:tbl>
              <a:tblPr firstRow="1" bandRow="1">
                <a:tableStyleId>{EB344D84-9AFB-497E-A393-DC336BA19D2E}</a:tableStyleId>
              </a:tblPr>
              <a:tblGrid>
                <a:gridCol w="2231040">
                  <a:extLst>
                    <a:ext uri="{9D8B030D-6E8A-4147-A177-3AD203B41FA5}">
                      <a16:colId xmlns:a16="http://schemas.microsoft.com/office/drawing/2014/main" xmlns="" val="20000"/>
                    </a:ext>
                  </a:extLst>
                </a:gridCol>
                <a:gridCol w="6208110">
                  <a:extLst>
                    <a:ext uri="{9D8B030D-6E8A-4147-A177-3AD203B41FA5}">
                      <a16:colId xmlns:a16="http://schemas.microsoft.com/office/drawing/2014/main" xmlns="" val="20001"/>
                    </a:ext>
                  </a:extLst>
                </a:gridCol>
              </a:tblGrid>
              <a:tr h="365787">
                <a:tc>
                  <a:txBody>
                    <a:bodyPr/>
                    <a:lstStyle/>
                    <a:p>
                      <a:r>
                        <a:rPr lang="de-DE" sz="1800" b="1" dirty="0">
                          <a:solidFill>
                            <a:srgbClr val="003366"/>
                          </a:solidFill>
                        </a:rPr>
                        <a:t>Kriterium</a:t>
                      </a:r>
                    </a:p>
                  </a:txBody>
                  <a:tcPr marT="45723" marB="45723">
                    <a:solidFill>
                      <a:srgbClr val="FFCB2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a:solidFill>
                            <a:srgbClr val="003366"/>
                          </a:solidFill>
                        </a:rPr>
                        <a:t>Beschreibung</a:t>
                      </a:r>
                    </a:p>
                  </a:txBody>
                  <a:tcPr marT="45723" marB="45723">
                    <a:solidFill>
                      <a:srgbClr val="FFCB25"/>
                    </a:solidFill>
                  </a:tcPr>
                </a:tc>
                <a:extLst>
                  <a:ext uri="{0D108BD9-81ED-4DB2-BD59-A6C34878D82A}">
                    <a16:rowId xmlns:a16="http://schemas.microsoft.com/office/drawing/2014/main" xmlns="" val="10000"/>
                  </a:ext>
                </a:extLst>
              </a:tr>
              <a:tr h="2011826">
                <a:tc>
                  <a:txBody>
                    <a:bodyPr/>
                    <a:lstStyle/>
                    <a:p>
                      <a:endParaRPr lang="de-DE" sz="1800" b="1" dirty="0">
                        <a:solidFill>
                          <a:srgbClr val="003366"/>
                        </a:solidFill>
                      </a:endParaRPr>
                    </a:p>
                    <a:p>
                      <a:r>
                        <a:rPr lang="de-DE" sz="1800" b="1" dirty="0">
                          <a:solidFill>
                            <a:srgbClr val="003366"/>
                          </a:solidFill>
                        </a:rPr>
                        <a:t>Formales</a:t>
                      </a:r>
                    </a:p>
                  </a:txBody>
                  <a:tcPr marT="45723" marB="45723"/>
                </a:tc>
                <a:tc>
                  <a:txBody>
                    <a:bodyPr/>
                    <a:lstStyle/>
                    <a:p>
                      <a:endParaRPr lang="de-DE" sz="1800" b="0" dirty="0">
                        <a:solidFill>
                          <a:srgbClr val="003366"/>
                        </a:solidFill>
                      </a:endParaRPr>
                    </a:p>
                    <a:p>
                      <a:r>
                        <a:rPr lang="de-DE" sz="1800" b="0" dirty="0">
                          <a:solidFill>
                            <a:srgbClr val="003366"/>
                          </a:solidFill>
                        </a:rPr>
                        <a:t>Rechtschreibung und Grammatik sind korrekt. Der Sprachstil ist verständlich und lebendig, die Ausdrucksweise wissenschaftlich und sicher in der Anwendung der Fachterminologie.</a:t>
                      </a:r>
                    </a:p>
                    <a:p>
                      <a:r>
                        <a:rPr lang="de-DE" sz="1800" b="0" dirty="0">
                          <a:solidFill>
                            <a:srgbClr val="003366"/>
                          </a:solidFill>
                        </a:rPr>
                        <a:t>Die Form der Arbeit entspricht  den Anforderungen.</a:t>
                      </a:r>
                    </a:p>
                    <a:p>
                      <a:endParaRPr lang="de-DE" sz="1800" dirty="0">
                        <a:solidFill>
                          <a:srgbClr val="003366"/>
                        </a:solidFill>
                      </a:endParaRPr>
                    </a:p>
                  </a:txBody>
                  <a:tcPr marT="45723" marB="45723"/>
                </a:tc>
                <a:extLst>
                  <a:ext uri="{0D108BD9-81ED-4DB2-BD59-A6C34878D82A}">
                    <a16:rowId xmlns:a16="http://schemas.microsoft.com/office/drawing/2014/main" xmlns="" val="10001"/>
                  </a:ext>
                </a:extLst>
              </a:tr>
              <a:tr h="2011826">
                <a:tc>
                  <a:txBody>
                    <a:bodyPr/>
                    <a:lstStyle/>
                    <a:p>
                      <a:endParaRPr lang="de-DE" sz="1800" b="1" dirty="0">
                        <a:solidFill>
                          <a:srgbClr val="003366"/>
                        </a:solidFill>
                      </a:endParaRPr>
                    </a:p>
                    <a:p>
                      <a:r>
                        <a:rPr lang="de-DE" sz="1800" b="1" dirty="0">
                          <a:solidFill>
                            <a:srgbClr val="003366"/>
                          </a:solidFill>
                        </a:rPr>
                        <a:t>Literaturauswertung </a:t>
                      </a:r>
                    </a:p>
                  </a:txBody>
                  <a:tcPr marT="45723" marB="45723"/>
                </a:tc>
                <a:tc>
                  <a:txBody>
                    <a:bodyPr/>
                    <a:lstStyle/>
                    <a:p>
                      <a:endParaRPr lang="de-DE" sz="1800" b="0" dirty="0">
                        <a:solidFill>
                          <a:srgbClr val="003366"/>
                        </a:solidFill>
                      </a:endParaRPr>
                    </a:p>
                    <a:p>
                      <a:r>
                        <a:rPr lang="de-DE" sz="1800" b="0" dirty="0">
                          <a:solidFill>
                            <a:srgbClr val="003366"/>
                          </a:solidFill>
                        </a:rPr>
                        <a:t>Die Arbeit umfasst eine angemessene Anzahl von aktuellen und möglichst originären Quellen von hoher Qualität (Fachartikel), die entsprechend der bibliographischen Formerfordernissen</a:t>
                      </a:r>
                      <a:r>
                        <a:rPr lang="de-DE" sz="1800" b="0" baseline="0" dirty="0">
                          <a:solidFill>
                            <a:srgbClr val="003366"/>
                          </a:solidFill>
                        </a:rPr>
                        <a:t> </a:t>
                      </a:r>
                      <a:r>
                        <a:rPr lang="de-DE" sz="1800" b="0" dirty="0">
                          <a:solidFill>
                            <a:srgbClr val="003366"/>
                          </a:solidFill>
                        </a:rPr>
                        <a:t>präsentiert werden.</a:t>
                      </a:r>
                    </a:p>
                    <a:p>
                      <a:endParaRPr lang="de-DE" sz="1800" b="0" dirty="0">
                        <a:solidFill>
                          <a:srgbClr val="003366"/>
                        </a:solidFill>
                      </a:endParaRPr>
                    </a:p>
                  </a:txBody>
                  <a:tcPr marT="45723" marB="45723"/>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1564260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200025" lvl="0" indent="-200025" defTabSz="914400" fontAlgn="base">
              <a:spcAft>
                <a:spcPct val="0"/>
              </a:spcAft>
              <a:buSzPct val="120000"/>
              <a:buFontTx/>
              <a:buChar char="•"/>
            </a:pPr>
            <a:r>
              <a:rPr lang="de-DE" kern="0" dirty="0">
                <a:solidFill>
                  <a:srgbClr val="000000"/>
                </a:solidFill>
              </a:rPr>
              <a:t>Krippendorf, Ekkehart (1999): Schreiben - mit Papier und Kugelschreiber, in: Narr, W.D. (Hrsg.): Lust und Last des Schreibens. Suhrkamp Verlag, Frankfurt/ am Main, S.27-35.</a:t>
            </a:r>
          </a:p>
          <a:p>
            <a:pPr marL="200025" lvl="0" indent="-200025" defTabSz="914400" fontAlgn="base">
              <a:spcAft>
                <a:spcPct val="0"/>
              </a:spcAft>
              <a:buSzPct val="120000"/>
              <a:buFontTx/>
              <a:buChar char="•"/>
            </a:pPr>
            <a:endParaRPr lang="de-DE" kern="0" dirty="0">
              <a:solidFill>
                <a:srgbClr val="000000"/>
              </a:solidFill>
            </a:endParaRPr>
          </a:p>
          <a:p>
            <a:pPr marL="200025" lvl="0" indent="-200025" defTabSz="914400" fontAlgn="base">
              <a:spcAft>
                <a:spcPct val="0"/>
              </a:spcAft>
              <a:buSzPct val="120000"/>
              <a:buFontTx/>
              <a:buChar char="•"/>
            </a:pPr>
            <a:r>
              <a:rPr lang="de-DE" kern="0" dirty="0" err="1">
                <a:solidFill>
                  <a:srgbClr val="000000"/>
                </a:solidFill>
              </a:rPr>
              <a:t>Sesink</a:t>
            </a:r>
            <a:r>
              <a:rPr lang="de-DE" kern="0" dirty="0">
                <a:solidFill>
                  <a:srgbClr val="000000"/>
                </a:solidFill>
              </a:rPr>
              <a:t>, W. (2012): Einführung in das wissenschaftliche Arbeiten - inklusiven, E-Learning, Web-Recherche, digitale Präsentation u.a., 9.aktualisierte Auflage, </a:t>
            </a:r>
            <a:r>
              <a:rPr lang="de-DE" kern="0" dirty="0" err="1">
                <a:solidFill>
                  <a:srgbClr val="000000"/>
                </a:solidFill>
              </a:rPr>
              <a:t>Oldenbourg</a:t>
            </a:r>
            <a:r>
              <a:rPr lang="de-DE" kern="0" dirty="0">
                <a:solidFill>
                  <a:srgbClr val="000000"/>
                </a:solidFill>
              </a:rPr>
              <a:t> Wissenschaftsverlag GmbH, München.</a:t>
            </a:r>
          </a:p>
          <a:p>
            <a:pPr marL="200025" lvl="0" indent="-200025" defTabSz="914400" fontAlgn="base">
              <a:spcAft>
                <a:spcPct val="0"/>
              </a:spcAft>
              <a:buSzPct val="120000"/>
              <a:buFontTx/>
              <a:buChar char="•"/>
            </a:pPr>
            <a:endParaRPr lang="de-DE" kern="0" dirty="0">
              <a:solidFill>
                <a:srgbClr val="000000"/>
              </a:solidFill>
            </a:endParaRPr>
          </a:p>
          <a:p>
            <a:pPr marL="200025" lvl="0" indent="-200025" defTabSz="914400" fontAlgn="base">
              <a:spcAft>
                <a:spcPct val="0"/>
              </a:spcAft>
              <a:buSzPct val="120000"/>
              <a:buFontTx/>
              <a:buChar char="•"/>
            </a:pPr>
            <a:r>
              <a:rPr lang="de-DE" kern="0" dirty="0">
                <a:solidFill>
                  <a:srgbClr val="000000"/>
                </a:solidFill>
              </a:rPr>
              <a:t>Theisen, M. R. (2013): Wissenschaftliches Arbeiten: Erfolgreich bei Bachelor- und Masterarbeit. </a:t>
            </a:r>
            <a:br>
              <a:rPr lang="de-DE" kern="0" dirty="0">
                <a:solidFill>
                  <a:srgbClr val="000000"/>
                </a:solidFill>
              </a:rPr>
            </a:br>
            <a:r>
              <a:rPr lang="de-DE" kern="0" dirty="0">
                <a:solidFill>
                  <a:srgbClr val="000000"/>
                </a:solidFill>
              </a:rPr>
              <a:t>16. vollständig überarbeitete Auflage, Verlag Franz </a:t>
            </a:r>
            <a:r>
              <a:rPr lang="de-DE" kern="0" dirty="0" err="1">
                <a:solidFill>
                  <a:srgbClr val="000000"/>
                </a:solidFill>
              </a:rPr>
              <a:t>Vahlen</a:t>
            </a:r>
            <a:r>
              <a:rPr lang="de-DE" kern="0" dirty="0">
                <a:solidFill>
                  <a:srgbClr val="000000"/>
                </a:solidFill>
              </a:rPr>
              <a:t> GmbH.</a:t>
            </a:r>
          </a:p>
          <a:p>
            <a:pPr marL="200025" lvl="0" indent="-200025" defTabSz="914400" fontAlgn="base">
              <a:spcAft>
                <a:spcPct val="0"/>
              </a:spcAft>
              <a:buSzPct val="120000"/>
              <a:buFontTx/>
              <a:buChar char="•"/>
            </a:pPr>
            <a:endParaRPr lang="de-DE" kern="0" dirty="0">
              <a:solidFill>
                <a:srgbClr val="000000"/>
              </a:solidFill>
            </a:endParaRPr>
          </a:p>
          <a:p>
            <a:endParaRPr lang="de-DE" dirty="0"/>
          </a:p>
        </p:txBody>
      </p:sp>
      <p:sp>
        <p:nvSpPr>
          <p:cNvPr id="3" name="Titel 2"/>
          <p:cNvSpPr>
            <a:spLocks noGrp="1"/>
          </p:cNvSpPr>
          <p:nvPr>
            <p:ph type="title"/>
          </p:nvPr>
        </p:nvSpPr>
        <p:spPr/>
        <p:txBody>
          <a:bodyPr/>
          <a:lstStyle/>
          <a:p>
            <a:r>
              <a:rPr lang="de-DE" dirty="0"/>
              <a:t>Literaturquellen</a:t>
            </a:r>
          </a:p>
        </p:txBody>
      </p:sp>
    </p:spTree>
    <p:extLst>
      <p:ext uri="{BB962C8B-B14F-4D97-AF65-F5344CB8AC3E}">
        <p14:creationId xmlns:p14="http://schemas.microsoft.com/office/powerpoint/2010/main" val="746506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200025" lvl="0" indent="-200025" defTabSz="914400" fontAlgn="base">
              <a:spcAft>
                <a:spcPct val="0"/>
              </a:spcAft>
              <a:buSzPct val="120000"/>
              <a:buFontTx/>
              <a:buChar char="•"/>
            </a:pPr>
            <a:endParaRPr lang="de-DE" sz="800" kern="0" dirty="0">
              <a:solidFill>
                <a:srgbClr val="000000"/>
              </a:solidFill>
            </a:endParaRPr>
          </a:p>
          <a:p>
            <a:pPr fontAlgn="base">
              <a:spcAft>
                <a:spcPct val="0"/>
              </a:spcAft>
              <a:buSzPct val="120000"/>
            </a:pPr>
            <a:r>
              <a:rPr lang="de-DE" sz="2400" dirty="0"/>
              <a:t>Schreiblabor</a:t>
            </a:r>
          </a:p>
          <a:p>
            <a:pPr marL="342900" indent="-342900" fontAlgn="base">
              <a:spcAft>
                <a:spcPct val="0"/>
              </a:spcAft>
              <a:buSzPct val="120000"/>
              <a:buFont typeface="Arial" panose="020B0604020202020204" pitchFamily="34" charset="0"/>
              <a:buChar char="•"/>
            </a:pPr>
            <a:r>
              <a:rPr lang="de-DE" kern="0" dirty="0">
                <a:solidFill>
                  <a:srgbClr val="000000"/>
                </a:solidFill>
                <a:hlinkClick r:id="rId3"/>
              </a:rPr>
              <a:t>https://www.hwg-lu.de/schreiblabor.html</a:t>
            </a:r>
            <a:endParaRPr lang="de-DE" kern="0" dirty="0">
              <a:solidFill>
                <a:srgbClr val="000000"/>
              </a:solidFill>
            </a:endParaRPr>
          </a:p>
          <a:p>
            <a:pPr fontAlgn="base">
              <a:spcAft>
                <a:spcPct val="0"/>
              </a:spcAft>
              <a:buSzPct val="120000"/>
            </a:pPr>
            <a:endParaRPr lang="de-DE" kern="0" dirty="0">
              <a:solidFill>
                <a:srgbClr val="000000"/>
              </a:solidFill>
            </a:endParaRPr>
          </a:p>
          <a:p>
            <a:pPr fontAlgn="base">
              <a:spcAft>
                <a:spcPct val="0"/>
              </a:spcAft>
              <a:buSzPct val="120000"/>
            </a:pPr>
            <a:r>
              <a:rPr lang="de-DE" sz="2400" dirty="0"/>
              <a:t>OLAT Kurs zum wissenschaftlichen Arbeiten</a:t>
            </a:r>
          </a:p>
          <a:p>
            <a:pPr marL="342900" indent="-342900" fontAlgn="base">
              <a:spcAft>
                <a:spcPct val="0"/>
              </a:spcAft>
              <a:buSzPct val="120000"/>
              <a:buFont typeface="Arial" panose="020B0604020202020204" pitchFamily="34" charset="0"/>
              <a:buChar char="•"/>
            </a:pPr>
            <a:r>
              <a:rPr lang="de-DE" kern="0" dirty="0">
                <a:solidFill>
                  <a:srgbClr val="000000"/>
                </a:solidFill>
                <a:hlinkClick r:id="rId4"/>
              </a:rPr>
              <a:t>https://</a:t>
            </a:r>
            <a:r>
              <a:rPr lang="de-DE" kern="0" dirty="0" smtClean="0">
                <a:solidFill>
                  <a:srgbClr val="000000"/>
                </a:solidFill>
                <a:hlinkClick r:id="rId4"/>
              </a:rPr>
              <a:t>olat.vcrp.de/url/RepositoryEntry/1484587201</a:t>
            </a:r>
            <a:r>
              <a:rPr lang="de-DE" kern="0" dirty="0" smtClean="0">
                <a:solidFill>
                  <a:srgbClr val="000000"/>
                </a:solidFill>
              </a:rPr>
              <a:t> </a:t>
            </a:r>
            <a:endParaRPr lang="de-DE" kern="0" dirty="0">
              <a:solidFill>
                <a:srgbClr val="000000"/>
              </a:solidFill>
            </a:endParaRPr>
          </a:p>
          <a:p>
            <a:pPr fontAlgn="base">
              <a:spcAft>
                <a:spcPct val="0"/>
              </a:spcAft>
              <a:buSzPct val="120000"/>
            </a:pPr>
            <a:endParaRPr lang="de-DE" kern="0" dirty="0">
              <a:solidFill>
                <a:srgbClr val="000000"/>
              </a:solidFill>
            </a:endParaRPr>
          </a:p>
          <a:p>
            <a:pPr lvl="0" fontAlgn="base">
              <a:spcAft>
                <a:spcPct val="0"/>
              </a:spcAft>
              <a:buSzPct val="120000"/>
            </a:pPr>
            <a:endParaRPr lang="de-DE" dirty="0"/>
          </a:p>
        </p:txBody>
      </p:sp>
      <p:sp>
        <p:nvSpPr>
          <p:cNvPr id="3" name="Titel 2"/>
          <p:cNvSpPr>
            <a:spLocks noGrp="1"/>
          </p:cNvSpPr>
          <p:nvPr>
            <p:ph type="title"/>
          </p:nvPr>
        </p:nvSpPr>
        <p:spPr/>
        <p:txBody>
          <a:bodyPr/>
          <a:lstStyle/>
          <a:p>
            <a:r>
              <a:rPr lang="de-DE" dirty="0"/>
              <a:t>Nützliche Links</a:t>
            </a:r>
          </a:p>
        </p:txBody>
      </p:sp>
    </p:spTree>
    <p:extLst>
      <p:ext uri="{BB962C8B-B14F-4D97-AF65-F5344CB8AC3E}">
        <p14:creationId xmlns:p14="http://schemas.microsoft.com/office/powerpoint/2010/main" val="696475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Abteilung Studium und Lehre </a:t>
            </a:r>
            <a:endParaRPr lang="de-DE" dirty="0"/>
          </a:p>
        </p:txBody>
      </p:sp>
      <p:pic>
        <p:nvPicPr>
          <p:cNvPr id="2" name="Grafik 1"/>
          <p:cNvPicPr>
            <a:picLocks noChangeAspect="1"/>
          </p:cNvPicPr>
          <p:nvPr/>
        </p:nvPicPr>
        <p:blipFill>
          <a:blip r:embed="rId3"/>
          <a:stretch>
            <a:fillRect/>
          </a:stretch>
        </p:blipFill>
        <p:spPr>
          <a:xfrm>
            <a:off x="708035" y="785308"/>
            <a:ext cx="7908839" cy="4940108"/>
          </a:xfrm>
          <a:prstGeom prst="rect">
            <a:avLst/>
          </a:prstGeom>
        </p:spPr>
      </p:pic>
    </p:spTree>
    <p:extLst>
      <p:ext uri="{BB962C8B-B14F-4D97-AF65-F5344CB8AC3E}">
        <p14:creationId xmlns:p14="http://schemas.microsoft.com/office/powerpoint/2010/main" val="1452192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911" y="1428077"/>
            <a:ext cx="6578558" cy="4241800"/>
          </a:xfrm>
        </p:spPr>
      </p:pic>
      <p:sp>
        <p:nvSpPr>
          <p:cNvPr id="3" name="Titel 2"/>
          <p:cNvSpPr>
            <a:spLocks noGrp="1"/>
          </p:cNvSpPr>
          <p:nvPr>
            <p:ph type="title"/>
          </p:nvPr>
        </p:nvSpPr>
        <p:spPr/>
        <p:txBody>
          <a:bodyPr/>
          <a:lstStyle/>
          <a:p>
            <a:r>
              <a:rPr lang="de-DE" dirty="0" smtClean="0"/>
              <a:t>Allgemeine Fragen zur Bachelorarbeit </a:t>
            </a:r>
            <a:endParaRPr lang="de-DE" dirty="0"/>
          </a:p>
        </p:txBody>
      </p:sp>
    </p:spTree>
    <p:extLst>
      <p:ext uri="{BB962C8B-B14F-4D97-AF65-F5344CB8AC3E}">
        <p14:creationId xmlns:p14="http://schemas.microsoft.com/office/powerpoint/2010/main" val="308507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p:cNvSpPr>
          <p:nvPr>
            <p:ph type="title"/>
          </p:nvPr>
        </p:nvSpPr>
        <p:spPr>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Aufbau </a:t>
            </a:r>
            <a:r>
              <a:rPr lang="de-DE" sz="2400" b="1" dirty="0" smtClean="0">
                <a:solidFill>
                  <a:schemeClr val="tx1"/>
                </a:solidFill>
                <a:latin typeface="Arial" panose="020B0604020202020204" pitchFamily="34" charset="0"/>
                <a:cs typeface="Arial" panose="020B0604020202020204" pitchFamily="34" charset="0"/>
              </a:rPr>
              <a:t>des Exposés </a:t>
            </a:r>
            <a:endParaRPr lang="de-DE" sz="2400" b="1" dirty="0">
              <a:solidFill>
                <a:schemeClr val="tx1"/>
              </a:solidFill>
              <a:latin typeface="Arial" panose="020B0604020202020204" pitchFamily="34" charset="0"/>
              <a:cs typeface="Arial" panose="020B0604020202020204" pitchFamily="34" charset="0"/>
            </a:endParaRPr>
          </a:p>
        </p:txBody>
      </p:sp>
      <p:sp>
        <p:nvSpPr>
          <p:cNvPr id="5" name="Inhaltsplatzhalter 4"/>
          <p:cNvSpPr>
            <a:spLocks noGrp="1"/>
          </p:cNvSpPr>
          <p:nvPr>
            <p:ph idx="1"/>
          </p:nvPr>
        </p:nvSpPr>
        <p:spPr>
          <a:xfrm>
            <a:off x="845428" y="1008529"/>
            <a:ext cx="8298572" cy="4869025"/>
          </a:xfrm>
          <a:prstGeom prst="rect">
            <a:avLst/>
          </a:prstGeom>
        </p:spPr>
        <p:txBody>
          <a:bodyPr wrap="square">
            <a:spAutoFit/>
          </a:bodyPr>
          <a:lstStyle/>
          <a:p>
            <a:pPr marL="285750" lvl="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dirty="0" smtClean="0">
                <a:latin typeface="Arial" panose="020B0604020202020204" pitchFamily="34" charset="0"/>
                <a:cs typeface="Arial" panose="020B0604020202020204" pitchFamily="34" charset="0"/>
              </a:rPr>
              <a:t>Vorläufiges </a:t>
            </a:r>
            <a:r>
              <a:rPr lang="de-DE" sz="1600" dirty="0">
                <a:latin typeface="Arial" panose="020B0604020202020204" pitchFamily="34" charset="0"/>
                <a:cs typeface="Arial" panose="020B0604020202020204" pitchFamily="34" charset="0"/>
              </a:rPr>
              <a:t>oder auch fiktives Thema, Titel</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Hintergrund, Vorüberlegungen: </a:t>
            </a:r>
            <a:r>
              <a:rPr lang="de-DE" sz="1600" dirty="0">
                <a:latin typeface="Arial" panose="020B0604020202020204" pitchFamily="34" charset="0"/>
                <a:cs typeface="Arial" panose="020B0604020202020204" pitchFamily="34" charset="0"/>
              </a:rPr>
              <a:t>W</a:t>
            </a:r>
            <a:r>
              <a:rPr lang="de-DE" sz="1600" dirty="0" smtClean="0">
                <a:latin typeface="Arial" panose="020B0604020202020204" pitchFamily="34" charset="0"/>
                <a:cs typeface="Arial" panose="020B0604020202020204" pitchFamily="34" charset="0"/>
              </a:rPr>
              <a:t>elche </a:t>
            </a:r>
            <a:r>
              <a:rPr lang="de-DE" sz="1600" dirty="0">
                <a:latin typeface="Arial" panose="020B0604020202020204" pitchFamily="34" charset="0"/>
                <a:cs typeface="Arial" panose="020B0604020202020204" pitchFamily="34" charset="0"/>
              </a:rPr>
              <a:t>Fragen sind in wissenschaftlicher Literatur zu Ihrem Thema bereits bearbeitet worden, welche Literatur, welche Theorien haben Sie bereits studiert? (eventuelle Gliederung in der ersten Ebene)</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Zeigen Sie die </a:t>
            </a:r>
            <a:r>
              <a:rPr lang="de-DE" sz="1600" b="1" dirty="0">
                <a:latin typeface="Arial" panose="020B0604020202020204" pitchFamily="34" charset="0"/>
                <a:cs typeface="Arial" panose="020B0604020202020204" pitchFamily="34" charset="0"/>
              </a:rPr>
              <a:t>Forschungslücke</a:t>
            </a:r>
            <a:r>
              <a:rPr lang="de-DE" sz="1600" dirty="0">
                <a:latin typeface="Arial" panose="020B0604020202020204" pitchFamily="34" charset="0"/>
                <a:cs typeface="Arial" panose="020B0604020202020204" pitchFamily="34" charset="0"/>
              </a:rPr>
              <a:t>, die offene Frage, die Sie stellen und beantworten wollen.</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Fragestellung, Zielsetzung</a:t>
            </a:r>
            <a:r>
              <a:rPr lang="de-DE" sz="1600" dirty="0">
                <a:latin typeface="Arial" panose="020B0604020202020204" pitchFamily="34" charset="0"/>
                <a:cs typeface="Arial" panose="020B0604020202020204" pitchFamily="34" charset="0"/>
              </a:rPr>
              <a:t>: Formulieren Sie eine klare Frage, eine klare Zielsetzung. </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Wie wollen Sie die Frage beantworten? Methode, Daten, welche Ressourcen benötigen Sie (Daten, Methoden, Technik, Kenntnisse, Zeit, Geld, Probanden etc.)?</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Zeitplan</a:t>
            </a:r>
            <a:r>
              <a:rPr lang="de-DE" sz="1600" dirty="0">
                <a:latin typeface="Arial" panose="020B0604020202020204" pitchFamily="34" charset="0"/>
                <a:cs typeface="Arial" panose="020B0604020202020204" pitchFamily="34" charset="0"/>
              </a:rPr>
              <a:t>: Erstellen Sie einen Zeitplan mit groben und </a:t>
            </a:r>
            <a:r>
              <a:rPr lang="de-DE" sz="1600" dirty="0" smtClean="0">
                <a:latin typeface="Arial" panose="020B0604020202020204" pitchFamily="34" charset="0"/>
                <a:cs typeface="Arial" panose="020B0604020202020204" pitchFamily="34" charset="0"/>
              </a:rPr>
              <a:t>ggf. den </a:t>
            </a:r>
            <a:r>
              <a:rPr lang="de-DE" sz="1600" dirty="0">
                <a:latin typeface="Arial" panose="020B0604020202020204" pitchFamily="34" charset="0"/>
                <a:cs typeface="Arial" panose="020B0604020202020204" pitchFamily="34" charset="0"/>
              </a:rPr>
              <a:t>feinen Zielen. </a:t>
            </a:r>
            <a:endParaRPr lang="en-US"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e-DE" sz="1600" b="1" dirty="0">
                <a:latin typeface="Arial" panose="020B0604020202020204" pitchFamily="34" charset="0"/>
                <a:cs typeface="Arial" panose="020B0604020202020204" pitchFamily="34" charset="0"/>
              </a:rPr>
              <a:t>Literatur</a:t>
            </a:r>
            <a:r>
              <a:rPr lang="de-DE" sz="1600" dirty="0">
                <a:latin typeface="Arial" panose="020B0604020202020204" pitchFamily="34" charset="0"/>
                <a:cs typeface="Arial" panose="020B0604020202020204" pitchFamily="34" charset="0"/>
              </a:rPr>
              <a:t>: ca. fünf Quellen, die Ihnen für Ihre Fragestellung wichtig erscheinen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2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Aufbau </a:t>
            </a:r>
            <a:r>
              <a:rPr lang="de-DE" sz="2400" b="1" dirty="0" smtClean="0">
                <a:solidFill>
                  <a:schemeClr val="tx1"/>
                </a:solidFill>
                <a:latin typeface="Arial" panose="020B0604020202020204" pitchFamily="34" charset="0"/>
                <a:cs typeface="Arial" panose="020B0604020202020204" pitchFamily="34" charset="0"/>
              </a:rPr>
              <a:t>des Exposés - Beispiel</a:t>
            </a:r>
            <a:endParaRPr lang="de-DE" sz="2400" b="1"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976133" y="1313827"/>
            <a:ext cx="8003359" cy="5170646"/>
          </a:xfrm>
          <a:prstGeom prst="rect">
            <a:avLst/>
          </a:prstGeom>
        </p:spPr>
        <p:txBody>
          <a:bodyPr wrap="square">
            <a:spAutoFit/>
          </a:bodyPr>
          <a:lstStyle/>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Titelblatt</a:t>
            </a:r>
            <a:r>
              <a:rPr lang="de-DE" sz="2000" dirty="0" smtClean="0">
                <a:latin typeface="Arial" panose="020B0604020202020204" pitchFamily="34" charset="0"/>
                <a:cs typeface="Arial" panose="020B0604020202020204" pitchFamily="34" charset="0"/>
              </a:rPr>
              <a:t> mit Thema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Einleitung</a:t>
            </a:r>
            <a:r>
              <a:rPr lang="de-DE" sz="2000" dirty="0" smtClean="0">
                <a:latin typeface="Arial" panose="020B0604020202020204" pitchFamily="34" charset="0"/>
                <a:cs typeface="Arial" panose="020B0604020202020204" pitchFamily="34" charset="0"/>
              </a:rPr>
              <a:t> / Hinführung zum Thema (Hintergrund/Motivation oder Notwendigkeit für spezielles Thema)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Kernfragen</a:t>
            </a:r>
            <a:r>
              <a:rPr lang="de-DE" sz="2000" dirty="0" smtClean="0">
                <a:latin typeface="Arial" panose="020B0604020202020204" pitchFamily="34" charset="0"/>
                <a:cs typeface="Arial" panose="020B0604020202020204" pitchFamily="34" charset="0"/>
              </a:rPr>
              <a:t> / Problemstellung (Forschungslücke und daraus resultierende Zielsetzung)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Methoden</a:t>
            </a:r>
            <a:r>
              <a:rPr lang="de-DE" sz="2000" dirty="0" smtClean="0">
                <a:latin typeface="Arial" panose="020B0604020202020204" pitchFamily="34" charset="0"/>
                <a:cs typeface="Arial" panose="020B0604020202020204" pitchFamily="34" charset="0"/>
              </a:rPr>
              <a:t> / Instrumente (wie sollen die Frage(n) beantwortet werden? Was benötigen Sie hierfür?)</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Zeitplan</a:t>
            </a:r>
            <a:r>
              <a:rPr lang="de-DE" sz="2000" dirty="0" smtClean="0">
                <a:latin typeface="Arial" panose="020B0604020202020204" pitchFamily="34" charset="0"/>
                <a:cs typeface="Arial" panose="020B0604020202020204" pitchFamily="34" charset="0"/>
              </a:rPr>
              <a:t> / Projektplan (bis wann sollen welche Ziele erreicht werden?)  </a:t>
            </a:r>
          </a:p>
          <a:p>
            <a:pPr marL="342900" lvl="0" indent="-342900">
              <a:lnSpc>
                <a:spcPct val="150000"/>
              </a:lnSpc>
              <a:buAutoNum type="arabicPeriod"/>
            </a:pPr>
            <a:r>
              <a:rPr lang="de-DE" sz="2000" b="1" dirty="0" smtClean="0">
                <a:latin typeface="Arial" panose="020B0604020202020204" pitchFamily="34" charset="0"/>
                <a:cs typeface="Arial" panose="020B0604020202020204" pitchFamily="34" charset="0"/>
              </a:rPr>
              <a:t>Literaturverzeichnis</a:t>
            </a:r>
            <a:r>
              <a:rPr lang="de-DE" sz="2000" dirty="0" smtClean="0">
                <a:latin typeface="Arial" panose="020B0604020202020204" pitchFamily="34" charset="0"/>
                <a:cs typeface="Arial" panose="020B0604020202020204" pitchFamily="34" charset="0"/>
              </a:rPr>
              <a:t> (ca. 5 Quellen, die für die Fragestellung wichtig sind)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3635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2588" y="250825"/>
            <a:ext cx="8174037"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a:solidFill>
                  <a:schemeClr val="tx1"/>
                </a:solidFill>
                <a:latin typeface="Arial" panose="020B0604020202020204" pitchFamily="34" charset="0"/>
                <a:cs typeface="Arial" panose="020B0604020202020204" pitchFamily="34" charset="0"/>
              </a:rPr>
              <a:t>Projektzeitplan: </a:t>
            </a:r>
          </a:p>
          <a:p>
            <a:pPr>
              <a:defRPr/>
            </a:pPr>
            <a:r>
              <a:rPr lang="de-DE" sz="2400" b="1" dirty="0">
                <a:solidFill>
                  <a:schemeClr val="tx1"/>
                </a:solidFill>
                <a:latin typeface="Arial" panose="020B0604020202020204" pitchFamily="34" charset="0"/>
                <a:cs typeface="Arial" panose="020B0604020202020204" pitchFamily="34" charset="0"/>
              </a:rPr>
              <a:t>Beispiel Planung Seminararbeit</a:t>
            </a:r>
          </a:p>
        </p:txBody>
      </p:sp>
      <p:pic>
        <p:nvPicPr>
          <p:cNvPr id="184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804988"/>
            <a:ext cx="8008937" cy="3121025"/>
          </a:xfrm>
          <a:prstGeom prst="rect">
            <a:avLst/>
          </a:prstGeom>
          <a:noFill/>
          <a:ln>
            <a:noFill/>
          </a:ln>
          <a:effectLst/>
          <a:extLst>
            <a:ext uri="{909E8E84-426E-40DD-AFC4-6F175D3DCCD1}">
              <a14:hiddenFill xmlns:a14="http://schemas.microsoft.com/office/drawing/2010/main">
                <a:gradFill rotWithShape="1">
                  <a:gsLst>
                    <a:gs pos="0">
                      <a:srgbClr val="000066"/>
                    </a:gs>
                    <a:gs pos="100000">
                      <a:schemeClr val="bg1"/>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9"/>
          <p:cNvSpPr txBox="1">
            <a:spLocks noChangeArrowheads="1"/>
          </p:cNvSpPr>
          <p:nvPr/>
        </p:nvSpPr>
        <p:spPr bwMode="auto">
          <a:xfrm>
            <a:off x="1052512" y="5514975"/>
            <a:ext cx="6999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0" dirty="0"/>
              <a:t>Quelle: In Anlehnung an Theisen 2013, S. 41</a:t>
            </a:r>
            <a:endParaRPr lang="en-US" altLang="de-DE" sz="1200" dirty="0"/>
          </a:p>
        </p:txBody>
      </p:sp>
    </p:spTree>
    <p:extLst>
      <p:ext uri="{BB962C8B-B14F-4D97-AF65-F5344CB8AC3E}">
        <p14:creationId xmlns:p14="http://schemas.microsoft.com/office/powerpoint/2010/main" val="294628202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8738" y="250825"/>
            <a:ext cx="817403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b="1" dirty="0">
                <a:solidFill>
                  <a:schemeClr val="tx1"/>
                </a:solidFill>
                <a:latin typeface="Arial" panose="020B0604020202020204" pitchFamily="34" charset="0"/>
                <a:cs typeface="Arial" panose="020B0604020202020204" pitchFamily="34" charset="0"/>
              </a:rPr>
              <a:t>Was bei der Zeitplanung zu beachten ist …</a:t>
            </a:r>
          </a:p>
        </p:txBody>
      </p:sp>
      <p:sp>
        <p:nvSpPr>
          <p:cNvPr id="45059" name="Rechteck 11"/>
          <p:cNvSpPr>
            <a:spLocks noChangeArrowheads="1"/>
          </p:cNvSpPr>
          <p:nvPr/>
        </p:nvSpPr>
        <p:spPr bwMode="auto">
          <a:xfrm>
            <a:off x="1035050" y="2035175"/>
            <a:ext cx="72326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Pct val="112000"/>
              <a:buFont typeface="Arial" panose="020B0604020202020204" pitchFamily="34" charset="0"/>
              <a:buChar char="•"/>
            </a:pPr>
            <a:r>
              <a:rPr lang="de-DE" altLang="de-DE" sz="1800" b="0" dirty="0"/>
              <a:t>der Tag hat nur 24 Stunden, von denen man ca. 8 schläft</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Hilfsmittel (z. B. Coffein in flüssiger oder fester Form) bringen nur eine kurze Leistungssteigerung mit anschließendem starken Leistungsabfall</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Schließzeiten Bibliothek</a:t>
            </a:r>
          </a:p>
          <a:p>
            <a:pPr marL="0" indent="0" eaLnBrk="1" hangingPunct="1">
              <a:spcBef>
                <a:spcPct val="0"/>
              </a:spcBef>
              <a:buSzPct val="112000"/>
              <a:buNone/>
            </a:pPr>
            <a:endParaRPr lang="de-DE" altLang="de-DE" sz="1800" b="0" dirty="0"/>
          </a:p>
          <a:p>
            <a:pPr eaLnBrk="1" hangingPunct="1">
              <a:spcBef>
                <a:spcPct val="0"/>
              </a:spcBef>
              <a:buSzPct val="112000"/>
              <a:buFont typeface="Arial" panose="020B0604020202020204" pitchFamily="34" charset="0"/>
              <a:buChar char="•"/>
            </a:pPr>
            <a:r>
              <a:rPr lang="de-DE" altLang="de-DE" sz="1800" b="0" dirty="0"/>
              <a:t>sonstige Hochschul-Termine</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sonstige persönliche Termine</a:t>
            </a:r>
          </a:p>
          <a:p>
            <a:pPr eaLnBrk="1" hangingPunct="1">
              <a:spcBef>
                <a:spcPct val="0"/>
              </a:spcBef>
              <a:buSzPct val="112000"/>
              <a:buFont typeface="Arial" panose="020B0604020202020204" pitchFamily="34" charset="0"/>
              <a:buChar char="•"/>
            </a:pPr>
            <a:endParaRPr lang="de-DE" altLang="de-DE" sz="1800" b="0" dirty="0"/>
          </a:p>
          <a:p>
            <a:pPr eaLnBrk="1" hangingPunct="1">
              <a:spcBef>
                <a:spcPct val="0"/>
              </a:spcBef>
              <a:buSzPct val="112000"/>
              <a:buFont typeface="Arial" panose="020B0604020202020204" pitchFamily="34" charset="0"/>
              <a:buChar char="•"/>
            </a:pPr>
            <a:r>
              <a:rPr lang="de-DE" altLang="de-DE" sz="1800" b="0" dirty="0"/>
              <a:t>arbeitsfreie Tage</a:t>
            </a:r>
          </a:p>
          <a:p>
            <a:pPr eaLnBrk="1" hangingPunct="1">
              <a:spcBef>
                <a:spcPct val="0"/>
              </a:spcBef>
              <a:buSzPct val="112000"/>
              <a:buFont typeface="Arial" panose="020B0604020202020204" pitchFamily="34" charset="0"/>
              <a:buChar char="•"/>
            </a:pPr>
            <a:endParaRPr lang="de-DE" altLang="de-DE" sz="1800" b="0" dirty="0"/>
          </a:p>
        </p:txBody>
      </p:sp>
      <p:pic>
        <p:nvPicPr>
          <p:cNvPr id="45060" name="Picture 2" descr="http://t3.gstatic.com/images?q=tbn:ANd9GcTkMZkrUTZcJLsvXFfqjAoNdUqfd83Yk0mh1lnB3LOg6jb8Yd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 y="874713"/>
            <a:ext cx="441801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http://t3.gstatic.com/images?q=tbn:ANd9GcTWM7zmI1k56ezZqoFp7ymKL3dxjPLLMsZYT0Ki6B9riAfKk3oZ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4316413"/>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73191"/>
      </p:ext>
    </p:extLst>
  </p:cSld>
  <p:clrMapOvr>
    <a:masterClrMapping/>
  </p:clrMapOvr>
  <p:transition spd="slow"/>
</p:sld>
</file>

<file path=ppt/theme/theme1.xml><?xml version="1.0" encoding="utf-8"?>
<a:theme xmlns:a="http://schemas.openxmlformats.org/drawingml/2006/main" name="~287419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8576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~2874195</Template>
  <TotalTime>0</TotalTime>
  <Words>4430</Words>
  <Application>Microsoft Office PowerPoint</Application>
  <PresentationFormat>Bildschirmpräsentation (4:3)</PresentationFormat>
  <Paragraphs>655</Paragraphs>
  <Slides>58</Slides>
  <Notes>56</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58</vt:i4>
      </vt:variant>
    </vt:vector>
  </HeadingPairs>
  <TitlesOfParts>
    <vt:vector size="66" baseType="lpstr">
      <vt:lpstr>Arial</vt:lpstr>
      <vt:lpstr>Calibri</vt:lpstr>
      <vt:lpstr>TheSansOffice</vt:lpstr>
      <vt:lpstr>TheSansOffice (Textkörper)</vt:lpstr>
      <vt:lpstr>Wingdings</vt:lpstr>
      <vt:lpstr>Wingdings 2</vt:lpstr>
      <vt:lpstr>~2874195</vt:lpstr>
      <vt:lpstr>~8857607</vt:lpstr>
      <vt:lpstr>Bachelorandenseminar BMC / BIM 740 BCO 620 </vt:lpstr>
      <vt:lpstr>PowerPoint-Präsentation</vt:lpstr>
      <vt:lpstr>PowerPoint-Präsentation</vt:lpstr>
      <vt:lpstr>Grundlegendes zum  Bachelorandenseminar</vt:lpstr>
      <vt:lpstr>PowerPoint-Präsentation</vt:lpstr>
      <vt:lpstr>Aufbau des Exposés </vt:lpstr>
      <vt:lpstr>PowerPoint-Präsentation</vt:lpstr>
      <vt:lpstr>PowerPoint-Präsentation</vt:lpstr>
      <vt:lpstr>PowerPoint-Präsentation</vt:lpstr>
      <vt:lpstr>PowerPoint-Präsentation</vt:lpstr>
      <vt:lpstr>PowerPoint-Präsentation</vt:lpstr>
      <vt:lpstr>PowerPoint-Präsentation</vt:lpstr>
      <vt:lpstr>Themenfindung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Datenrecherche mit EBSCO </vt:lpstr>
      <vt:lpstr>PowerPoint-Präsentation</vt:lpstr>
      <vt:lpstr>PowerPoint-Präsentation</vt:lpstr>
      <vt:lpstr>PowerPoint-Präsentation</vt:lpstr>
      <vt:lpstr>PowerPoint-Präsentation</vt:lpstr>
      <vt:lpstr>PowerPoint-Präsentation</vt:lpstr>
      <vt:lpstr>Formale Richtlinien zum Erstellen einer wissenschaftlichen Arbeit (FB I) </vt:lpstr>
      <vt:lpstr>Prüfungsordnung </vt:lpstr>
      <vt:lpstr>Bachelorprüfungsordnung </vt:lpstr>
      <vt:lpstr>Bachelorprüfungsordnung</vt:lpstr>
      <vt:lpstr>Äußere Gestaltung – siehe Richtlinien für wissenschaftliches Arbeiten des FB I </vt:lpstr>
      <vt:lpstr>Formaler Aufbau</vt:lpstr>
      <vt:lpstr>Titelblatt</vt:lpstr>
      <vt:lpstr>Beispiel Titelblatt</vt:lpstr>
      <vt:lpstr>Inhaltsverzeichnis</vt:lpstr>
      <vt:lpstr>Abbildungs-/Tabellenverzeichnis</vt:lpstr>
      <vt:lpstr>Beispiel Darstellung</vt:lpstr>
      <vt:lpstr>Abbildungsverzeichnis</vt:lpstr>
      <vt:lpstr>Abkürzungsverzeichnis</vt:lpstr>
      <vt:lpstr>Textteil</vt:lpstr>
      <vt:lpstr>Zitierweise – wörtliche (direkte) Zitate </vt:lpstr>
      <vt:lpstr>Zitierweise – indirekte Zitate </vt:lpstr>
      <vt:lpstr>Zitiersysteme – Harvard Methode </vt:lpstr>
      <vt:lpstr>Zitiersysteme – Fußnote </vt:lpstr>
      <vt:lpstr>Literaturverzeichnis</vt:lpstr>
      <vt:lpstr>Literaturverzeichnis</vt:lpstr>
      <vt:lpstr>Literaturverzeichnis</vt:lpstr>
      <vt:lpstr>Literaturverzeichnis</vt:lpstr>
      <vt:lpstr>Literaturverzeichnis</vt:lpstr>
      <vt:lpstr>Anhang</vt:lpstr>
      <vt:lpstr>Eidesstattliche Erklärung</vt:lpstr>
      <vt:lpstr>PowerPoint-Präsentation</vt:lpstr>
      <vt:lpstr>PowerPoint-Präsentation</vt:lpstr>
      <vt:lpstr>PowerPoint-Präsentation</vt:lpstr>
      <vt:lpstr>Literaturquellen</vt:lpstr>
      <vt:lpstr>Nützliche Links</vt:lpstr>
      <vt:lpstr>Abteilung Studium und Lehre </vt:lpstr>
      <vt:lpstr>Allgemeine Fragen zur Bachelorarbeit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Sahmel</dc:creator>
  <cp:lastModifiedBy>Notheis, Katharina</cp:lastModifiedBy>
  <cp:revision>380</cp:revision>
  <cp:lastPrinted>2021-11-18T07:56:07Z</cp:lastPrinted>
  <dcterms:created xsi:type="dcterms:W3CDTF">2013-11-07T10:20:17Z</dcterms:created>
  <dcterms:modified xsi:type="dcterms:W3CDTF">2022-10-13T15:16:10Z</dcterms:modified>
</cp:coreProperties>
</file>